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1" r:id="rId5"/>
  </p:sldMasterIdLst>
  <p:notesMasterIdLst>
    <p:notesMasterId r:id="rId44"/>
  </p:notesMasterIdLst>
  <p:handoutMasterIdLst>
    <p:handoutMasterId r:id="rId45"/>
  </p:handoutMasterIdLst>
  <p:sldIdLst>
    <p:sldId id="286" r:id="rId6"/>
    <p:sldId id="696" r:id="rId7"/>
    <p:sldId id="697" r:id="rId8"/>
    <p:sldId id="695" r:id="rId9"/>
    <p:sldId id="297" r:id="rId10"/>
    <p:sldId id="698" r:id="rId11"/>
    <p:sldId id="316" r:id="rId12"/>
    <p:sldId id="317" r:id="rId13"/>
    <p:sldId id="318" r:id="rId14"/>
    <p:sldId id="319" r:id="rId15"/>
    <p:sldId id="321" r:id="rId16"/>
    <p:sldId id="355" r:id="rId17"/>
    <p:sldId id="351" r:id="rId18"/>
    <p:sldId id="354" r:id="rId19"/>
    <p:sldId id="357" r:id="rId20"/>
    <p:sldId id="359" r:id="rId21"/>
    <p:sldId id="358" r:id="rId22"/>
    <p:sldId id="356" r:id="rId23"/>
    <p:sldId id="360" r:id="rId24"/>
    <p:sldId id="352" r:id="rId25"/>
    <p:sldId id="704" r:id="rId26"/>
    <p:sldId id="707" r:id="rId27"/>
    <p:sldId id="708" r:id="rId28"/>
    <p:sldId id="709" r:id="rId29"/>
    <p:sldId id="710" r:id="rId30"/>
    <p:sldId id="701" r:id="rId31"/>
    <p:sldId id="703" r:id="rId32"/>
    <p:sldId id="715" r:id="rId33"/>
    <p:sldId id="716" r:id="rId34"/>
    <p:sldId id="717" r:id="rId35"/>
    <p:sldId id="718" r:id="rId36"/>
    <p:sldId id="719" r:id="rId37"/>
    <p:sldId id="705" r:id="rId38"/>
    <p:sldId id="713" r:id="rId39"/>
    <p:sldId id="702" r:id="rId40"/>
    <p:sldId id="714" r:id="rId41"/>
    <p:sldId id="712" r:id="rId42"/>
    <p:sldId id="711"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a Stivason" initials="KS" lastIdx="1" clrIdx="0">
    <p:extLst>
      <p:ext uri="{19B8F6BF-5375-455C-9EA6-DF929625EA0E}">
        <p15:presenceInfo xmlns:p15="http://schemas.microsoft.com/office/powerpoint/2012/main" userId="S-1-5-21-1818589299-331825278-1008150880-11239" providerId="AD"/>
      </p:ext>
    </p:extLst>
  </p:cmAuthor>
  <p:cmAuthor id="2" name="Kara Stivason" initials="KS [2]" lastIdx="1" clrIdx="1">
    <p:extLst>
      <p:ext uri="{19B8F6BF-5375-455C-9EA6-DF929625EA0E}">
        <p15:presenceInfo xmlns:p15="http://schemas.microsoft.com/office/powerpoint/2012/main" userId="S::kara.stivason@ctrhcm.com::ad43f067-f020-4c02-a46d-ac1d58300f4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49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06" autoAdjust="0"/>
    <p:restoredTop sz="89055" autoAdjust="0"/>
  </p:normalViewPr>
  <p:slideViewPr>
    <p:cSldViewPr>
      <p:cViewPr>
        <p:scale>
          <a:sx n="95" d="100"/>
          <a:sy n="95" d="100"/>
        </p:scale>
        <p:origin x="501"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03-20T09:03:24.977" idx="1">
    <p:pos x="823" y="3564"/>
    <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8475" cy="46498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9" y="2"/>
            <a:ext cx="3038475" cy="464980"/>
          </a:xfrm>
          <a:prstGeom prst="rect">
            <a:avLst/>
          </a:prstGeom>
        </p:spPr>
        <p:txBody>
          <a:bodyPr vert="horz" lIns="91440" tIns="45720" rIns="91440" bIns="45720" rtlCol="0"/>
          <a:lstStyle>
            <a:lvl1pPr algn="r">
              <a:defRPr sz="1200"/>
            </a:lvl1pPr>
          </a:lstStyle>
          <a:p>
            <a:fld id="{F40874DC-8F2F-47C1-9B0E-778BB0DA666F}" type="datetimeFigureOut">
              <a:rPr lang="en-US" smtClean="0"/>
              <a:t>3/20/2020</a:t>
            </a:fld>
            <a:endParaRPr lang="en-US" dirty="0"/>
          </a:p>
        </p:txBody>
      </p:sp>
      <p:sp>
        <p:nvSpPr>
          <p:cNvPr id="4" name="Footer Placeholder 3"/>
          <p:cNvSpPr>
            <a:spLocks noGrp="1"/>
          </p:cNvSpPr>
          <p:nvPr>
            <p:ph type="ftr" sz="quarter" idx="2"/>
          </p:nvPr>
        </p:nvSpPr>
        <p:spPr>
          <a:xfrm>
            <a:off x="2" y="8829824"/>
            <a:ext cx="3038475" cy="46498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824"/>
            <a:ext cx="3038475" cy="464980"/>
          </a:xfrm>
          <a:prstGeom prst="rect">
            <a:avLst/>
          </a:prstGeom>
        </p:spPr>
        <p:txBody>
          <a:bodyPr vert="horz" lIns="91440" tIns="45720" rIns="91440" bIns="45720" rtlCol="0" anchor="b"/>
          <a:lstStyle>
            <a:lvl1pPr algn="r">
              <a:defRPr sz="1200"/>
            </a:lvl1pPr>
          </a:lstStyle>
          <a:p>
            <a:fld id="{F0D9DBBC-A4AC-43DC-BB1A-7A2108ABA132}" type="slidenum">
              <a:rPr lang="en-US" smtClean="0"/>
              <a:t>‹#›</a:t>
            </a:fld>
            <a:endParaRPr lang="en-US" dirty="0"/>
          </a:p>
        </p:txBody>
      </p:sp>
    </p:spTree>
    <p:extLst>
      <p:ext uri="{BB962C8B-B14F-4D97-AF65-F5344CB8AC3E}">
        <p14:creationId xmlns:p14="http://schemas.microsoft.com/office/powerpoint/2010/main" val="6318210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2492" tIns="46246" rIns="92492" bIns="46246" rtlCol="0"/>
          <a:lstStyle>
            <a:lvl1pPr algn="r">
              <a:defRPr sz="1200"/>
            </a:lvl1pPr>
          </a:lstStyle>
          <a:p>
            <a:fld id="{EDEC1C46-C74B-4F8E-BD9D-5FDA2FBFF0CE}" type="datetimeFigureOut">
              <a:rPr lang="en-US" smtClean="0"/>
              <a:t>3/20/2020</a:t>
            </a:fld>
            <a:endParaRPr lang="en-US" dirty="0"/>
          </a:p>
        </p:txBody>
      </p:sp>
      <p:sp>
        <p:nvSpPr>
          <p:cNvPr id="4" name="Slide Image Placeholder 3"/>
          <p:cNvSpPr>
            <a:spLocks noGrp="1" noRot="1" noChangeAspect="1"/>
          </p:cNvSpPr>
          <p:nvPr>
            <p:ph type="sldImg" idx="2"/>
          </p:nvPr>
        </p:nvSpPr>
        <p:spPr>
          <a:xfrm>
            <a:off x="1179513" y="696913"/>
            <a:ext cx="4651375" cy="3487737"/>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701042" y="4415791"/>
            <a:ext cx="5608320" cy="4183380"/>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92" tIns="46246" rIns="92492" bIns="46246" rtlCol="0" anchor="b"/>
          <a:lstStyle>
            <a:lvl1pPr algn="r">
              <a:defRPr sz="1200"/>
            </a:lvl1pPr>
          </a:lstStyle>
          <a:p>
            <a:fld id="{9A25664B-6718-4679-8D74-BF0564DF435A}" type="slidenum">
              <a:rPr lang="en-US" smtClean="0"/>
              <a:t>‹#›</a:t>
            </a:fld>
            <a:endParaRPr lang="en-US" dirty="0"/>
          </a:p>
        </p:txBody>
      </p:sp>
    </p:spTree>
    <p:extLst>
      <p:ext uri="{BB962C8B-B14F-4D97-AF65-F5344CB8AC3E}">
        <p14:creationId xmlns:p14="http://schemas.microsoft.com/office/powerpoint/2010/main" val="647856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5664B-6718-4679-8D74-BF0564DF435A}" type="slidenum">
              <a:rPr lang="en-US" smtClean="0"/>
              <a:t>2</a:t>
            </a:fld>
            <a:endParaRPr lang="en-US" dirty="0"/>
          </a:p>
        </p:txBody>
      </p:sp>
    </p:spTree>
    <p:extLst>
      <p:ext uri="{BB962C8B-B14F-4D97-AF65-F5344CB8AC3E}">
        <p14:creationId xmlns:p14="http://schemas.microsoft.com/office/powerpoint/2010/main" val="3819964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 – this is a resource that will be shared.  EEOC document still refers to H1N1 but hopefully will be updated asap</a:t>
            </a:r>
          </a:p>
        </p:txBody>
      </p:sp>
      <p:sp>
        <p:nvSpPr>
          <p:cNvPr id="4" name="Slide Number Placeholder 3"/>
          <p:cNvSpPr>
            <a:spLocks noGrp="1"/>
          </p:cNvSpPr>
          <p:nvPr>
            <p:ph type="sldNum" sz="quarter" idx="10"/>
          </p:nvPr>
        </p:nvSpPr>
        <p:spPr/>
        <p:txBody>
          <a:bodyPr/>
          <a:lstStyle/>
          <a:p>
            <a:fld id="{EBE5B383-8E58-8A47-AB9D-D3EB95117252}" type="slidenum">
              <a:rPr lang="en-US" smtClean="0"/>
              <a:t>11</a:t>
            </a:fld>
            <a:endParaRPr lang="en-US"/>
          </a:p>
        </p:txBody>
      </p:sp>
    </p:spTree>
    <p:extLst>
      <p:ext uri="{BB962C8B-B14F-4D97-AF65-F5344CB8AC3E}">
        <p14:creationId xmlns:p14="http://schemas.microsoft.com/office/powerpoint/2010/main" val="2294985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 – keep in mind who the recipient is – if being requested by federal, state or government agency, may share</a:t>
            </a:r>
          </a:p>
          <a:p>
            <a:r>
              <a:rPr lang="en-US" dirty="0"/>
              <a:t>Share minimal amount of personal information, which may be context specific, where the individual may have come into contact with the employee, etc.</a:t>
            </a:r>
          </a:p>
          <a:p>
            <a:r>
              <a:rPr lang="en-US" dirty="0"/>
              <a:t>Avoid sharing name and any unnecessary personal information</a:t>
            </a:r>
          </a:p>
        </p:txBody>
      </p:sp>
      <p:sp>
        <p:nvSpPr>
          <p:cNvPr id="4" name="Slide Number Placeholder 3"/>
          <p:cNvSpPr>
            <a:spLocks noGrp="1"/>
          </p:cNvSpPr>
          <p:nvPr>
            <p:ph type="sldNum" sz="quarter" idx="10"/>
          </p:nvPr>
        </p:nvSpPr>
        <p:spPr/>
        <p:txBody>
          <a:bodyPr/>
          <a:lstStyle/>
          <a:p>
            <a:fld id="{EBE5B383-8E58-8A47-AB9D-D3EB95117252}" type="slidenum">
              <a:rPr lang="en-US" smtClean="0"/>
              <a:t>12</a:t>
            </a:fld>
            <a:endParaRPr lang="en-US"/>
          </a:p>
        </p:txBody>
      </p:sp>
    </p:spTree>
    <p:extLst>
      <p:ext uri="{BB962C8B-B14F-4D97-AF65-F5344CB8AC3E}">
        <p14:creationId xmlns:p14="http://schemas.microsoft.com/office/powerpoint/2010/main" val="2929531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Bob </a:t>
            </a:r>
          </a:p>
          <a:p>
            <a:endParaRPr lang="en-US" sz="1200" b="1"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Emergency Paid Sick Leave</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 emergency paid-leave provisions require employers to provide paid sick time for the following reasons:</a:t>
            </a:r>
          </a:p>
          <a:p>
            <a:r>
              <a:rPr lang="en-US" sz="1200" b="0" i="0" u="none" strike="noStrike" kern="1200" dirty="0">
                <a:solidFill>
                  <a:schemeClr val="tx1"/>
                </a:solidFill>
                <a:effectLst/>
                <a:latin typeface="+mn-lt"/>
                <a:ea typeface="+mn-ea"/>
                <a:cs typeface="+mn-cs"/>
              </a:rPr>
              <a:t>To enable an employee to self-isolate due to the employee’s coronavirus diagnosis;</a:t>
            </a:r>
          </a:p>
          <a:p>
            <a:r>
              <a:rPr lang="en-US" sz="1200" b="0" i="0" u="none" strike="noStrike" kern="1200" dirty="0">
                <a:solidFill>
                  <a:schemeClr val="tx1"/>
                </a:solidFill>
                <a:effectLst/>
                <a:latin typeface="+mn-lt"/>
                <a:ea typeface="+mn-ea"/>
                <a:cs typeface="+mn-cs"/>
              </a:rPr>
              <a:t>To enable an employee experiencing symptoms to obtain a medical diagnosis or care;</a:t>
            </a:r>
          </a:p>
          <a:p>
            <a:r>
              <a:rPr lang="en-US" sz="1200" b="0" i="0" u="none" strike="noStrike" kern="1200" dirty="0">
                <a:solidFill>
                  <a:schemeClr val="tx1"/>
                </a:solidFill>
                <a:effectLst/>
                <a:latin typeface="+mn-lt"/>
                <a:ea typeface="+mn-ea"/>
                <a:cs typeface="+mn-cs"/>
              </a:rPr>
              <a:t>Because a public-health official or a health-care provider has recommended or ordered the employee to remain out of work because the employee or the employee’s family member has been diagnosed or is exhibiting symptoms;</a:t>
            </a:r>
          </a:p>
          <a:p>
            <a:r>
              <a:rPr lang="en-US" sz="1200" b="0" i="0" u="none" strike="noStrike" kern="1200" dirty="0">
                <a:solidFill>
                  <a:schemeClr val="tx1"/>
                </a:solidFill>
                <a:effectLst/>
                <a:latin typeface="+mn-lt"/>
                <a:ea typeface="+mn-ea"/>
                <a:cs typeface="+mn-cs"/>
              </a:rPr>
              <a:t>To enable the employee to care for or assist a family member who has been diagnosed or is exhibiting symptoms;</a:t>
            </a:r>
          </a:p>
          <a:p>
            <a:r>
              <a:rPr lang="en-US" sz="1200" b="0" i="0" u="none" strike="noStrike" kern="1200" dirty="0">
                <a:solidFill>
                  <a:schemeClr val="tx1"/>
                </a:solidFill>
                <a:effectLst/>
                <a:latin typeface="+mn-lt"/>
                <a:ea typeface="+mn-ea"/>
                <a:cs typeface="+mn-cs"/>
              </a:rPr>
              <a:t>To enable the employee to care for his or her child if, because of the coronavirus, the school or daycare has been closed or the child-care provider is unavailable. </a:t>
            </a:r>
          </a:p>
          <a:p>
            <a:endParaRPr lang="en-US" dirty="0"/>
          </a:p>
          <a:p>
            <a:r>
              <a:rPr lang="en-US" sz="1200" b="1" i="0" u="none" strike="noStrike" kern="1200" dirty="0">
                <a:solidFill>
                  <a:schemeClr val="tx1"/>
                </a:solidFill>
                <a:effectLst/>
                <a:latin typeface="+mn-lt"/>
                <a:ea typeface="+mn-ea"/>
                <a:cs typeface="+mn-cs"/>
              </a:rPr>
              <a:t>Expanded FMLA Coverage</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 Bill also provides for a significant expansion of FMLA coverage for coronavirus-related reasons, including paid leave after 14 days of unpaid leave. Employers would be required to pay eligible employees up to two-thirds of the employee’s regular pay but could seek to mitigate those costs using the tax credit provided for in the Bill.</a:t>
            </a:r>
          </a:p>
          <a:p>
            <a:endParaRPr lang="en-US" dirty="0"/>
          </a:p>
        </p:txBody>
      </p:sp>
      <p:sp>
        <p:nvSpPr>
          <p:cNvPr id="4" name="Slide Number Placeholder 3"/>
          <p:cNvSpPr>
            <a:spLocks noGrp="1"/>
          </p:cNvSpPr>
          <p:nvPr>
            <p:ph type="sldNum" sz="quarter" idx="10"/>
          </p:nvPr>
        </p:nvSpPr>
        <p:spPr/>
        <p:txBody>
          <a:bodyPr/>
          <a:lstStyle/>
          <a:p>
            <a:fld id="{EBE5B383-8E58-8A47-AB9D-D3EB95117252}" type="slidenum">
              <a:rPr lang="en-US" smtClean="0"/>
              <a:t>13</a:t>
            </a:fld>
            <a:endParaRPr lang="en-US"/>
          </a:p>
        </p:txBody>
      </p:sp>
    </p:spTree>
    <p:extLst>
      <p:ext uri="{BB962C8B-B14F-4D97-AF65-F5344CB8AC3E}">
        <p14:creationId xmlns:p14="http://schemas.microsoft.com/office/powerpoint/2010/main" val="2981676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a:t>
            </a:r>
          </a:p>
        </p:txBody>
      </p:sp>
      <p:sp>
        <p:nvSpPr>
          <p:cNvPr id="4" name="Slide Number Placeholder 3"/>
          <p:cNvSpPr>
            <a:spLocks noGrp="1"/>
          </p:cNvSpPr>
          <p:nvPr>
            <p:ph type="sldNum" sz="quarter" idx="10"/>
          </p:nvPr>
        </p:nvSpPr>
        <p:spPr/>
        <p:txBody>
          <a:bodyPr/>
          <a:lstStyle/>
          <a:p>
            <a:fld id="{EBE5B383-8E58-8A47-AB9D-D3EB95117252}" type="slidenum">
              <a:rPr lang="en-US" smtClean="0"/>
              <a:t>14</a:t>
            </a:fld>
            <a:endParaRPr lang="en-US"/>
          </a:p>
        </p:txBody>
      </p:sp>
    </p:spTree>
    <p:extLst>
      <p:ext uri="{BB962C8B-B14F-4D97-AF65-F5344CB8AC3E}">
        <p14:creationId xmlns:p14="http://schemas.microsoft.com/office/powerpoint/2010/main" val="2696988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a:t>
            </a:r>
          </a:p>
        </p:txBody>
      </p:sp>
      <p:sp>
        <p:nvSpPr>
          <p:cNvPr id="4" name="Slide Number Placeholder 3"/>
          <p:cNvSpPr>
            <a:spLocks noGrp="1"/>
          </p:cNvSpPr>
          <p:nvPr>
            <p:ph type="sldNum" sz="quarter" idx="10"/>
          </p:nvPr>
        </p:nvSpPr>
        <p:spPr/>
        <p:txBody>
          <a:bodyPr/>
          <a:lstStyle/>
          <a:p>
            <a:fld id="{EBE5B383-8E58-8A47-AB9D-D3EB95117252}" type="slidenum">
              <a:rPr lang="en-US" smtClean="0"/>
              <a:t>15</a:t>
            </a:fld>
            <a:endParaRPr lang="en-US"/>
          </a:p>
        </p:txBody>
      </p:sp>
    </p:spTree>
    <p:extLst>
      <p:ext uri="{BB962C8B-B14F-4D97-AF65-F5344CB8AC3E}">
        <p14:creationId xmlns:p14="http://schemas.microsoft.com/office/powerpoint/2010/main" val="2006655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a:t>
            </a:r>
          </a:p>
        </p:txBody>
      </p:sp>
      <p:sp>
        <p:nvSpPr>
          <p:cNvPr id="4" name="Slide Number Placeholder 3"/>
          <p:cNvSpPr>
            <a:spLocks noGrp="1"/>
          </p:cNvSpPr>
          <p:nvPr>
            <p:ph type="sldNum" sz="quarter" idx="10"/>
          </p:nvPr>
        </p:nvSpPr>
        <p:spPr/>
        <p:txBody>
          <a:bodyPr/>
          <a:lstStyle/>
          <a:p>
            <a:fld id="{EBE5B383-8E58-8A47-AB9D-D3EB95117252}" type="slidenum">
              <a:rPr lang="en-US" smtClean="0"/>
              <a:t>16</a:t>
            </a:fld>
            <a:endParaRPr lang="en-US"/>
          </a:p>
        </p:txBody>
      </p:sp>
    </p:spTree>
    <p:extLst>
      <p:ext uri="{BB962C8B-B14F-4D97-AF65-F5344CB8AC3E}">
        <p14:creationId xmlns:p14="http://schemas.microsoft.com/office/powerpoint/2010/main" val="1158698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a:t>
            </a:r>
          </a:p>
        </p:txBody>
      </p:sp>
      <p:sp>
        <p:nvSpPr>
          <p:cNvPr id="4" name="Slide Number Placeholder 3"/>
          <p:cNvSpPr>
            <a:spLocks noGrp="1"/>
          </p:cNvSpPr>
          <p:nvPr>
            <p:ph type="sldNum" sz="quarter" idx="10"/>
          </p:nvPr>
        </p:nvSpPr>
        <p:spPr/>
        <p:txBody>
          <a:bodyPr/>
          <a:lstStyle/>
          <a:p>
            <a:fld id="{EBE5B383-8E58-8A47-AB9D-D3EB95117252}" type="slidenum">
              <a:rPr lang="en-US" smtClean="0"/>
              <a:t>17</a:t>
            </a:fld>
            <a:endParaRPr lang="en-US"/>
          </a:p>
        </p:txBody>
      </p:sp>
    </p:spTree>
    <p:extLst>
      <p:ext uri="{BB962C8B-B14F-4D97-AF65-F5344CB8AC3E}">
        <p14:creationId xmlns:p14="http://schemas.microsoft.com/office/powerpoint/2010/main" val="2584171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a:t>
            </a:r>
          </a:p>
        </p:txBody>
      </p:sp>
      <p:sp>
        <p:nvSpPr>
          <p:cNvPr id="4" name="Slide Number Placeholder 3"/>
          <p:cNvSpPr>
            <a:spLocks noGrp="1"/>
          </p:cNvSpPr>
          <p:nvPr>
            <p:ph type="sldNum" sz="quarter" idx="10"/>
          </p:nvPr>
        </p:nvSpPr>
        <p:spPr/>
        <p:txBody>
          <a:bodyPr/>
          <a:lstStyle/>
          <a:p>
            <a:fld id="{EBE5B383-8E58-8A47-AB9D-D3EB95117252}" type="slidenum">
              <a:rPr lang="en-US" smtClean="0"/>
              <a:t>18</a:t>
            </a:fld>
            <a:endParaRPr lang="en-US"/>
          </a:p>
        </p:txBody>
      </p:sp>
    </p:spTree>
    <p:extLst>
      <p:ext uri="{BB962C8B-B14F-4D97-AF65-F5344CB8AC3E}">
        <p14:creationId xmlns:p14="http://schemas.microsoft.com/office/powerpoint/2010/main" val="4062574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a:t>
            </a:r>
          </a:p>
        </p:txBody>
      </p:sp>
      <p:sp>
        <p:nvSpPr>
          <p:cNvPr id="4" name="Slide Number Placeholder 3"/>
          <p:cNvSpPr>
            <a:spLocks noGrp="1"/>
          </p:cNvSpPr>
          <p:nvPr>
            <p:ph type="sldNum" sz="quarter" idx="10"/>
          </p:nvPr>
        </p:nvSpPr>
        <p:spPr/>
        <p:txBody>
          <a:bodyPr/>
          <a:lstStyle/>
          <a:p>
            <a:fld id="{EBE5B383-8E58-8A47-AB9D-D3EB95117252}" type="slidenum">
              <a:rPr lang="en-US" smtClean="0"/>
              <a:t>19</a:t>
            </a:fld>
            <a:endParaRPr lang="en-US"/>
          </a:p>
        </p:txBody>
      </p:sp>
    </p:spTree>
    <p:extLst>
      <p:ext uri="{BB962C8B-B14F-4D97-AF65-F5344CB8AC3E}">
        <p14:creationId xmlns:p14="http://schemas.microsoft.com/office/powerpoint/2010/main" val="4063565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Bob</a:t>
            </a:r>
          </a:p>
        </p:txBody>
      </p:sp>
      <p:sp>
        <p:nvSpPr>
          <p:cNvPr id="4" name="Slide Number Placeholder 3"/>
          <p:cNvSpPr>
            <a:spLocks noGrp="1"/>
          </p:cNvSpPr>
          <p:nvPr>
            <p:ph type="sldNum" sz="quarter" idx="10"/>
          </p:nvPr>
        </p:nvSpPr>
        <p:spPr/>
        <p:txBody>
          <a:bodyPr/>
          <a:lstStyle/>
          <a:p>
            <a:fld id="{EBE5B383-8E58-8A47-AB9D-D3EB95117252}" type="slidenum">
              <a:rPr lang="en-US" smtClean="0"/>
              <a:t>20</a:t>
            </a:fld>
            <a:endParaRPr lang="en-US"/>
          </a:p>
        </p:txBody>
      </p:sp>
    </p:spTree>
    <p:extLst>
      <p:ext uri="{BB962C8B-B14F-4D97-AF65-F5344CB8AC3E}">
        <p14:creationId xmlns:p14="http://schemas.microsoft.com/office/powerpoint/2010/main" val="2924517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5664B-6718-4679-8D74-BF0564DF435A}" type="slidenum">
              <a:rPr lang="en-US" smtClean="0"/>
              <a:t>3</a:t>
            </a:fld>
            <a:endParaRPr lang="en-US" dirty="0"/>
          </a:p>
        </p:txBody>
      </p:sp>
    </p:spTree>
    <p:extLst>
      <p:ext uri="{BB962C8B-B14F-4D97-AF65-F5344CB8AC3E}">
        <p14:creationId xmlns:p14="http://schemas.microsoft.com/office/powerpoint/2010/main" val="2485321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5664B-6718-4679-8D74-BF0564DF435A}" type="slidenum">
              <a:rPr lang="en-US" smtClean="0"/>
              <a:t>22</a:t>
            </a:fld>
            <a:endParaRPr lang="en-US" dirty="0"/>
          </a:p>
        </p:txBody>
      </p:sp>
    </p:spTree>
    <p:extLst>
      <p:ext uri="{BB962C8B-B14F-4D97-AF65-F5344CB8AC3E}">
        <p14:creationId xmlns:p14="http://schemas.microsoft.com/office/powerpoint/2010/main" val="19204713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5664B-6718-4679-8D74-BF0564DF435A}" type="slidenum">
              <a:rPr lang="en-US" smtClean="0"/>
              <a:t>23</a:t>
            </a:fld>
            <a:endParaRPr lang="en-US" dirty="0"/>
          </a:p>
        </p:txBody>
      </p:sp>
    </p:spTree>
    <p:extLst>
      <p:ext uri="{BB962C8B-B14F-4D97-AF65-F5344CB8AC3E}">
        <p14:creationId xmlns:p14="http://schemas.microsoft.com/office/powerpoint/2010/main" val="32349928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5664B-6718-4679-8D74-BF0564DF435A}" type="slidenum">
              <a:rPr lang="en-US" smtClean="0"/>
              <a:t>24</a:t>
            </a:fld>
            <a:endParaRPr lang="en-US" dirty="0"/>
          </a:p>
        </p:txBody>
      </p:sp>
    </p:spTree>
    <p:extLst>
      <p:ext uri="{BB962C8B-B14F-4D97-AF65-F5344CB8AC3E}">
        <p14:creationId xmlns:p14="http://schemas.microsoft.com/office/powerpoint/2010/main" val="29153029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5664B-6718-4679-8D74-BF0564DF435A}" type="slidenum">
              <a:rPr lang="en-US" smtClean="0"/>
              <a:t>25</a:t>
            </a:fld>
            <a:endParaRPr lang="en-US" dirty="0"/>
          </a:p>
        </p:txBody>
      </p:sp>
    </p:spTree>
    <p:extLst>
      <p:ext uri="{BB962C8B-B14F-4D97-AF65-F5344CB8AC3E}">
        <p14:creationId xmlns:p14="http://schemas.microsoft.com/office/powerpoint/2010/main" val="3252393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5664B-6718-4679-8D74-BF0564DF435A}" type="slidenum">
              <a:rPr lang="en-US" smtClean="0"/>
              <a:t>26</a:t>
            </a:fld>
            <a:endParaRPr lang="en-US" dirty="0"/>
          </a:p>
        </p:txBody>
      </p:sp>
    </p:spTree>
    <p:extLst>
      <p:ext uri="{BB962C8B-B14F-4D97-AF65-F5344CB8AC3E}">
        <p14:creationId xmlns:p14="http://schemas.microsoft.com/office/powerpoint/2010/main" val="37128658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5664B-6718-4679-8D74-BF0564DF435A}" type="slidenum">
              <a:rPr lang="en-US" smtClean="0"/>
              <a:t>27</a:t>
            </a:fld>
            <a:endParaRPr lang="en-US" dirty="0"/>
          </a:p>
        </p:txBody>
      </p:sp>
    </p:spTree>
    <p:extLst>
      <p:ext uri="{BB962C8B-B14F-4D97-AF65-F5344CB8AC3E}">
        <p14:creationId xmlns:p14="http://schemas.microsoft.com/office/powerpoint/2010/main" val="25909066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5664B-6718-4679-8D74-BF0564DF435A}" type="slidenum">
              <a:rPr lang="en-US" smtClean="0"/>
              <a:t>28</a:t>
            </a:fld>
            <a:endParaRPr lang="en-US" dirty="0"/>
          </a:p>
        </p:txBody>
      </p:sp>
    </p:spTree>
    <p:extLst>
      <p:ext uri="{BB962C8B-B14F-4D97-AF65-F5344CB8AC3E}">
        <p14:creationId xmlns:p14="http://schemas.microsoft.com/office/powerpoint/2010/main" val="1289780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5664B-6718-4679-8D74-BF0564DF435A}" type="slidenum">
              <a:rPr lang="en-US" smtClean="0"/>
              <a:t>29</a:t>
            </a:fld>
            <a:endParaRPr lang="en-US" dirty="0"/>
          </a:p>
        </p:txBody>
      </p:sp>
    </p:spTree>
    <p:extLst>
      <p:ext uri="{BB962C8B-B14F-4D97-AF65-F5344CB8AC3E}">
        <p14:creationId xmlns:p14="http://schemas.microsoft.com/office/powerpoint/2010/main" val="29267846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5664B-6718-4679-8D74-BF0564DF435A}" type="slidenum">
              <a:rPr lang="en-US" smtClean="0"/>
              <a:t>30</a:t>
            </a:fld>
            <a:endParaRPr lang="en-US" dirty="0"/>
          </a:p>
        </p:txBody>
      </p:sp>
    </p:spTree>
    <p:extLst>
      <p:ext uri="{BB962C8B-B14F-4D97-AF65-F5344CB8AC3E}">
        <p14:creationId xmlns:p14="http://schemas.microsoft.com/office/powerpoint/2010/main" val="10952833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5664B-6718-4679-8D74-BF0564DF435A}" type="slidenum">
              <a:rPr lang="en-US" smtClean="0"/>
              <a:t>31</a:t>
            </a:fld>
            <a:endParaRPr lang="en-US" dirty="0"/>
          </a:p>
        </p:txBody>
      </p:sp>
    </p:spTree>
    <p:extLst>
      <p:ext uri="{BB962C8B-B14F-4D97-AF65-F5344CB8AC3E}">
        <p14:creationId xmlns:p14="http://schemas.microsoft.com/office/powerpoint/2010/main" val="2174501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5664B-6718-4679-8D74-BF0564DF435A}" type="slidenum">
              <a:rPr lang="en-US" smtClean="0"/>
              <a:t>4</a:t>
            </a:fld>
            <a:endParaRPr lang="en-US" dirty="0"/>
          </a:p>
        </p:txBody>
      </p:sp>
    </p:spTree>
    <p:extLst>
      <p:ext uri="{BB962C8B-B14F-4D97-AF65-F5344CB8AC3E}">
        <p14:creationId xmlns:p14="http://schemas.microsoft.com/office/powerpoint/2010/main" val="33355567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5664B-6718-4679-8D74-BF0564DF435A}" type="slidenum">
              <a:rPr lang="en-US" smtClean="0"/>
              <a:t>32</a:t>
            </a:fld>
            <a:endParaRPr lang="en-US" dirty="0"/>
          </a:p>
        </p:txBody>
      </p:sp>
    </p:spTree>
    <p:extLst>
      <p:ext uri="{BB962C8B-B14F-4D97-AF65-F5344CB8AC3E}">
        <p14:creationId xmlns:p14="http://schemas.microsoft.com/office/powerpoint/2010/main" val="5320095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5664B-6718-4679-8D74-BF0564DF435A}" type="slidenum">
              <a:rPr lang="en-US" smtClean="0"/>
              <a:t>33</a:t>
            </a:fld>
            <a:endParaRPr lang="en-US" dirty="0"/>
          </a:p>
        </p:txBody>
      </p:sp>
    </p:spTree>
    <p:extLst>
      <p:ext uri="{BB962C8B-B14F-4D97-AF65-F5344CB8AC3E}">
        <p14:creationId xmlns:p14="http://schemas.microsoft.com/office/powerpoint/2010/main" val="10135337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5664B-6718-4679-8D74-BF0564DF435A}" type="slidenum">
              <a:rPr lang="en-US" smtClean="0"/>
              <a:t>35</a:t>
            </a:fld>
            <a:endParaRPr lang="en-US" dirty="0"/>
          </a:p>
        </p:txBody>
      </p:sp>
    </p:spTree>
    <p:extLst>
      <p:ext uri="{BB962C8B-B14F-4D97-AF65-F5344CB8AC3E}">
        <p14:creationId xmlns:p14="http://schemas.microsoft.com/office/powerpoint/2010/main" val="23549698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5664B-6718-4679-8D74-BF0564DF435A}" type="slidenum">
              <a:rPr lang="en-US" smtClean="0"/>
              <a:t>36</a:t>
            </a:fld>
            <a:endParaRPr lang="en-US" dirty="0"/>
          </a:p>
        </p:txBody>
      </p:sp>
    </p:spTree>
    <p:extLst>
      <p:ext uri="{BB962C8B-B14F-4D97-AF65-F5344CB8AC3E}">
        <p14:creationId xmlns:p14="http://schemas.microsoft.com/office/powerpoint/2010/main" val="30876405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5664B-6718-4679-8D74-BF0564DF435A}" type="slidenum">
              <a:rPr lang="en-US" smtClean="0"/>
              <a:t>37</a:t>
            </a:fld>
            <a:endParaRPr lang="en-US" dirty="0"/>
          </a:p>
        </p:txBody>
      </p:sp>
    </p:spTree>
    <p:extLst>
      <p:ext uri="{BB962C8B-B14F-4D97-AF65-F5344CB8AC3E}">
        <p14:creationId xmlns:p14="http://schemas.microsoft.com/office/powerpoint/2010/main" val="22405451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5664B-6718-4679-8D74-BF0564DF435A}" type="slidenum">
              <a:rPr lang="en-US" smtClean="0"/>
              <a:t>38</a:t>
            </a:fld>
            <a:endParaRPr lang="en-US" dirty="0"/>
          </a:p>
        </p:txBody>
      </p:sp>
    </p:spTree>
    <p:extLst>
      <p:ext uri="{BB962C8B-B14F-4D97-AF65-F5344CB8AC3E}">
        <p14:creationId xmlns:p14="http://schemas.microsoft.com/office/powerpoint/2010/main" val="2589165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 – based on the questions we are receiving, modifying continually</a:t>
            </a:r>
          </a:p>
        </p:txBody>
      </p:sp>
      <p:sp>
        <p:nvSpPr>
          <p:cNvPr id="4" name="Slide Number Placeholder 3"/>
          <p:cNvSpPr>
            <a:spLocks noGrp="1"/>
          </p:cNvSpPr>
          <p:nvPr>
            <p:ph type="sldNum" sz="quarter" idx="10"/>
          </p:nvPr>
        </p:nvSpPr>
        <p:spPr/>
        <p:txBody>
          <a:bodyPr/>
          <a:lstStyle/>
          <a:p>
            <a:fld id="{EBE5B383-8E58-8A47-AB9D-D3EB95117252}" type="slidenum">
              <a:rPr lang="en-US" smtClean="0"/>
              <a:t>5</a:t>
            </a:fld>
            <a:endParaRPr lang="en-US"/>
          </a:p>
        </p:txBody>
      </p:sp>
    </p:spTree>
    <p:extLst>
      <p:ext uri="{BB962C8B-B14F-4D97-AF65-F5344CB8AC3E}">
        <p14:creationId xmlns:p14="http://schemas.microsoft.com/office/powerpoint/2010/main" val="4092629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5664B-6718-4679-8D74-BF0564DF435A}" type="slidenum">
              <a:rPr lang="en-US" smtClean="0"/>
              <a:t>6</a:t>
            </a:fld>
            <a:endParaRPr lang="en-US" dirty="0"/>
          </a:p>
        </p:txBody>
      </p:sp>
    </p:spTree>
    <p:extLst>
      <p:ext uri="{BB962C8B-B14F-4D97-AF65-F5344CB8AC3E}">
        <p14:creationId xmlns:p14="http://schemas.microsoft.com/office/powerpoint/2010/main" val="3963605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 – this is one thing we will not provide as pdf as it continues to change and be updated</a:t>
            </a:r>
          </a:p>
        </p:txBody>
      </p:sp>
      <p:sp>
        <p:nvSpPr>
          <p:cNvPr id="4" name="Slide Number Placeholder 3"/>
          <p:cNvSpPr>
            <a:spLocks noGrp="1"/>
          </p:cNvSpPr>
          <p:nvPr>
            <p:ph type="sldNum" sz="quarter" idx="10"/>
          </p:nvPr>
        </p:nvSpPr>
        <p:spPr/>
        <p:txBody>
          <a:bodyPr/>
          <a:lstStyle/>
          <a:p>
            <a:fld id="{EBE5B383-8E58-8A47-AB9D-D3EB95117252}" type="slidenum">
              <a:rPr lang="en-US" smtClean="0"/>
              <a:t>7</a:t>
            </a:fld>
            <a:endParaRPr lang="en-US"/>
          </a:p>
        </p:txBody>
      </p:sp>
    </p:spTree>
    <p:extLst>
      <p:ext uri="{BB962C8B-B14F-4D97-AF65-F5344CB8AC3E}">
        <p14:creationId xmlns:p14="http://schemas.microsoft.com/office/powerpoint/2010/main" val="2460423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 – doctors note.  Caring for sick family members may soon be covered by the Families First Coronavirus Response Act currently a bill before senate.. Clients in Manufacturing, direct support, healthcare, etc. that may have points-based or more rigid attendance policies, let’s discuss temporary loosening that can still be applied in a consistent manner.  Great most of time, but don’t want to create something so strict that sick people come to work.  Provide breaks for hygiene.  </a:t>
            </a:r>
          </a:p>
        </p:txBody>
      </p:sp>
      <p:sp>
        <p:nvSpPr>
          <p:cNvPr id="4" name="Slide Number Placeholder 3"/>
          <p:cNvSpPr>
            <a:spLocks noGrp="1"/>
          </p:cNvSpPr>
          <p:nvPr>
            <p:ph type="sldNum" sz="quarter" idx="10"/>
          </p:nvPr>
        </p:nvSpPr>
        <p:spPr/>
        <p:txBody>
          <a:bodyPr/>
          <a:lstStyle/>
          <a:p>
            <a:fld id="{EBE5B383-8E58-8A47-AB9D-D3EB95117252}" type="slidenum">
              <a:rPr lang="en-US" smtClean="0"/>
              <a:t>8</a:t>
            </a:fld>
            <a:endParaRPr lang="en-US"/>
          </a:p>
        </p:txBody>
      </p:sp>
    </p:spTree>
    <p:extLst>
      <p:ext uri="{BB962C8B-B14F-4D97-AF65-F5344CB8AC3E}">
        <p14:creationId xmlns:p14="http://schemas.microsoft.com/office/powerpoint/2010/main" val="1300437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 – we will talk later about contingency plan development.  </a:t>
            </a:r>
          </a:p>
        </p:txBody>
      </p:sp>
      <p:sp>
        <p:nvSpPr>
          <p:cNvPr id="4" name="Slide Number Placeholder 3"/>
          <p:cNvSpPr>
            <a:spLocks noGrp="1"/>
          </p:cNvSpPr>
          <p:nvPr>
            <p:ph type="sldNum" sz="quarter" idx="10"/>
          </p:nvPr>
        </p:nvSpPr>
        <p:spPr/>
        <p:txBody>
          <a:bodyPr/>
          <a:lstStyle/>
          <a:p>
            <a:fld id="{EBE5B383-8E58-8A47-AB9D-D3EB95117252}" type="slidenum">
              <a:rPr lang="en-US" smtClean="0"/>
              <a:t>9</a:t>
            </a:fld>
            <a:endParaRPr lang="en-US"/>
          </a:p>
        </p:txBody>
      </p:sp>
    </p:spTree>
    <p:extLst>
      <p:ext uri="{BB962C8B-B14F-4D97-AF65-F5344CB8AC3E}">
        <p14:creationId xmlns:p14="http://schemas.microsoft.com/office/powerpoint/2010/main" val="644246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 – compliance with employment laws.  EEOC, HIPAA, FLSA</a:t>
            </a:r>
          </a:p>
        </p:txBody>
      </p:sp>
      <p:sp>
        <p:nvSpPr>
          <p:cNvPr id="4" name="Slide Number Placeholder 3"/>
          <p:cNvSpPr>
            <a:spLocks noGrp="1"/>
          </p:cNvSpPr>
          <p:nvPr>
            <p:ph type="sldNum" sz="quarter" idx="10"/>
          </p:nvPr>
        </p:nvSpPr>
        <p:spPr/>
        <p:txBody>
          <a:bodyPr/>
          <a:lstStyle/>
          <a:p>
            <a:fld id="{EBE5B383-8E58-8A47-AB9D-D3EB95117252}" type="slidenum">
              <a:rPr lang="en-US" smtClean="0"/>
              <a:t>10</a:t>
            </a:fld>
            <a:endParaRPr lang="en-US"/>
          </a:p>
        </p:txBody>
      </p:sp>
    </p:spTree>
    <p:extLst>
      <p:ext uri="{BB962C8B-B14F-4D97-AF65-F5344CB8AC3E}">
        <p14:creationId xmlns:p14="http://schemas.microsoft.com/office/powerpoint/2010/main" val="14105177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CD8425B-F49B-4A2B-B637-B8E1AFAE01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56" y="0"/>
            <a:ext cx="9144000" cy="6858000"/>
          </a:xfrm>
          <a:prstGeom prst="rect">
            <a:avLst/>
          </a:prstGeom>
        </p:spPr>
      </p:pic>
      <p:sp>
        <p:nvSpPr>
          <p:cNvPr id="29" name="Title 28"/>
          <p:cNvSpPr>
            <a:spLocks noGrp="1"/>
          </p:cNvSpPr>
          <p:nvPr>
            <p:ph type="ctrTitle"/>
          </p:nvPr>
        </p:nvSpPr>
        <p:spPr>
          <a:xfrm>
            <a:off x="1600200" y="4876800"/>
            <a:ext cx="8458200" cy="556789"/>
          </a:xfrm>
        </p:spPr>
        <p:txBody>
          <a:bodyPr anchor="t">
            <a:normAutofit/>
          </a:bodyPr>
          <a:lstStyle>
            <a:lvl1pPr>
              <a:defRPr sz="3200" b="1">
                <a:effectLst/>
                <a:latin typeface="Calibri" pitchFamily="34" charset="0"/>
                <a:cs typeface="Calibri" pitchFamily="34" charset="0"/>
              </a:defRPr>
            </a:lvl1pPr>
          </a:lstStyle>
          <a:p>
            <a:r>
              <a:rPr kumimoji="0" lang="en-US" dirty="0"/>
              <a:t>Click to edit Master title style</a:t>
            </a:r>
          </a:p>
        </p:txBody>
      </p:sp>
      <p:sp>
        <p:nvSpPr>
          <p:cNvPr id="9" name="Subtitle 8"/>
          <p:cNvSpPr>
            <a:spLocks noGrp="1"/>
          </p:cNvSpPr>
          <p:nvPr>
            <p:ph type="subTitle" idx="1"/>
          </p:nvPr>
        </p:nvSpPr>
        <p:spPr>
          <a:xfrm>
            <a:off x="2286000" y="5155194"/>
            <a:ext cx="7543800" cy="914400"/>
          </a:xfrm>
        </p:spPr>
        <p:txBody>
          <a:bodyPr anchor="b"/>
          <a:lstStyle>
            <a:lvl1pPr marL="0" indent="0" algn="l">
              <a:buNone/>
              <a:defRPr sz="2400">
                <a:solidFill>
                  <a:schemeClr val="tx2">
                    <a:shade val="75000"/>
                  </a:schemeClr>
                </a:solidFill>
                <a:latin typeface="Calibri" pitchFamily="34" charset="0"/>
                <a:cs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C3827-FFFE-4A9A-B6D3-916B4CBDBAE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7422A2-5830-4335-AEBD-21A909051353}"/>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4715BB-FD55-4C33-A35A-D4D706BE3F16}"/>
              </a:ext>
            </a:extLst>
          </p:cNvPr>
          <p:cNvSpPr>
            <a:spLocks noGrp="1"/>
          </p:cNvSpPr>
          <p:nvPr>
            <p:ph type="dt" sz="half" idx="10"/>
          </p:nvPr>
        </p:nvSpPr>
        <p:spPr/>
        <p:txBody>
          <a:bodyPr/>
          <a:lstStyle/>
          <a:p>
            <a:fld id="{6405DE99-1788-433A-9028-72AFD4676C9B}" type="datetimeFigureOut">
              <a:rPr lang="en-US" smtClean="0"/>
              <a:t>3/20/2020</a:t>
            </a:fld>
            <a:endParaRPr lang="en-US" dirty="0"/>
          </a:p>
        </p:txBody>
      </p:sp>
      <p:sp>
        <p:nvSpPr>
          <p:cNvPr id="5" name="Footer Placeholder 4">
            <a:extLst>
              <a:ext uri="{FF2B5EF4-FFF2-40B4-BE49-F238E27FC236}">
                <a16:creationId xmlns:a16="http://schemas.microsoft.com/office/drawing/2014/main" id="{EB00895F-47F3-4BD2-95D4-294E3536C0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DE3DE26-61C0-42EE-8473-BA127F521D03}"/>
              </a:ext>
            </a:extLst>
          </p:cNvPr>
          <p:cNvSpPr>
            <a:spLocks noGrp="1"/>
          </p:cNvSpPr>
          <p:nvPr>
            <p:ph type="sldNum" sz="quarter" idx="12"/>
          </p:nvPr>
        </p:nvSpPr>
        <p:spPr/>
        <p:txBody>
          <a:bodyPr/>
          <a:lstStyle/>
          <a:p>
            <a:fld id="{348BF9B1-DF9A-4FA0-988D-6A5B0F8D2F32}" type="slidenum">
              <a:rPr lang="en-US" smtClean="0"/>
              <a:t>‹#›</a:t>
            </a:fld>
            <a:endParaRPr lang="en-US" dirty="0"/>
          </a:p>
        </p:txBody>
      </p:sp>
    </p:spTree>
    <p:extLst>
      <p:ext uri="{BB962C8B-B14F-4D97-AF65-F5344CB8AC3E}">
        <p14:creationId xmlns:p14="http://schemas.microsoft.com/office/powerpoint/2010/main" val="4280630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2B276-3440-4E72-967A-35C8DE15F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D0E9FC-11D3-4ABD-91E8-3FD017B3FDA9}"/>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B22D5F-50D2-4D53-863A-307369DBC432}"/>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862578-604E-48CF-AED5-7919F495D3B2}"/>
              </a:ext>
            </a:extLst>
          </p:cNvPr>
          <p:cNvSpPr>
            <a:spLocks noGrp="1"/>
          </p:cNvSpPr>
          <p:nvPr>
            <p:ph type="dt" sz="half" idx="10"/>
          </p:nvPr>
        </p:nvSpPr>
        <p:spPr/>
        <p:txBody>
          <a:bodyPr/>
          <a:lstStyle/>
          <a:p>
            <a:fld id="{6405DE99-1788-433A-9028-72AFD4676C9B}" type="datetimeFigureOut">
              <a:rPr lang="en-US" smtClean="0"/>
              <a:t>3/20/2020</a:t>
            </a:fld>
            <a:endParaRPr lang="en-US" dirty="0"/>
          </a:p>
        </p:txBody>
      </p:sp>
      <p:sp>
        <p:nvSpPr>
          <p:cNvPr id="6" name="Footer Placeholder 5">
            <a:extLst>
              <a:ext uri="{FF2B5EF4-FFF2-40B4-BE49-F238E27FC236}">
                <a16:creationId xmlns:a16="http://schemas.microsoft.com/office/drawing/2014/main" id="{D93E3291-1E14-4BD1-878C-0605D89EF1F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4501E7E-E2A9-4C5B-AEDA-ACF74D3550B2}"/>
              </a:ext>
            </a:extLst>
          </p:cNvPr>
          <p:cNvSpPr>
            <a:spLocks noGrp="1"/>
          </p:cNvSpPr>
          <p:nvPr>
            <p:ph type="sldNum" sz="quarter" idx="12"/>
          </p:nvPr>
        </p:nvSpPr>
        <p:spPr/>
        <p:txBody>
          <a:bodyPr/>
          <a:lstStyle/>
          <a:p>
            <a:fld id="{348BF9B1-DF9A-4FA0-988D-6A5B0F8D2F32}" type="slidenum">
              <a:rPr lang="en-US" smtClean="0"/>
              <a:t>‹#›</a:t>
            </a:fld>
            <a:endParaRPr lang="en-US" dirty="0"/>
          </a:p>
        </p:txBody>
      </p:sp>
    </p:spTree>
    <p:extLst>
      <p:ext uri="{BB962C8B-B14F-4D97-AF65-F5344CB8AC3E}">
        <p14:creationId xmlns:p14="http://schemas.microsoft.com/office/powerpoint/2010/main" val="290033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FDA8F-8EAD-4C72-B916-1C8F590BB93A}"/>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4CCF57-4670-4C2D-87E8-48CD1F247C1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EBC2F0-2180-4CA1-B298-4735FF6D9781}"/>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71C0A2-1FA6-436D-AB28-19344DD81AE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A7BDFB-A3F8-4B3A-B43E-BA577AABDD9D}"/>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68F313-9488-4985-B084-E7FD0870E8D6}"/>
              </a:ext>
            </a:extLst>
          </p:cNvPr>
          <p:cNvSpPr>
            <a:spLocks noGrp="1"/>
          </p:cNvSpPr>
          <p:nvPr>
            <p:ph type="dt" sz="half" idx="10"/>
          </p:nvPr>
        </p:nvSpPr>
        <p:spPr/>
        <p:txBody>
          <a:bodyPr/>
          <a:lstStyle/>
          <a:p>
            <a:fld id="{6405DE99-1788-433A-9028-72AFD4676C9B}" type="datetimeFigureOut">
              <a:rPr lang="en-US" smtClean="0"/>
              <a:t>3/20/2020</a:t>
            </a:fld>
            <a:endParaRPr lang="en-US" dirty="0"/>
          </a:p>
        </p:txBody>
      </p:sp>
      <p:sp>
        <p:nvSpPr>
          <p:cNvPr id="8" name="Footer Placeholder 7">
            <a:extLst>
              <a:ext uri="{FF2B5EF4-FFF2-40B4-BE49-F238E27FC236}">
                <a16:creationId xmlns:a16="http://schemas.microsoft.com/office/drawing/2014/main" id="{C6EA7678-FDA2-489E-A59F-1E5E3B0B06A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D19D04E-0CE7-4BB1-BDAD-7544AC6DA5E1}"/>
              </a:ext>
            </a:extLst>
          </p:cNvPr>
          <p:cNvSpPr>
            <a:spLocks noGrp="1"/>
          </p:cNvSpPr>
          <p:nvPr>
            <p:ph type="sldNum" sz="quarter" idx="12"/>
          </p:nvPr>
        </p:nvSpPr>
        <p:spPr/>
        <p:txBody>
          <a:bodyPr/>
          <a:lstStyle/>
          <a:p>
            <a:fld id="{348BF9B1-DF9A-4FA0-988D-6A5B0F8D2F32}" type="slidenum">
              <a:rPr lang="en-US" smtClean="0"/>
              <a:t>‹#›</a:t>
            </a:fld>
            <a:endParaRPr lang="en-US" dirty="0"/>
          </a:p>
        </p:txBody>
      </p:sp>
    </p:spTree>
    <p:extLst>
      <p:ext uri="{BB962C8B-B14F-4D97-AF65-F5344CB8AC3E}">
        <p14:creationId xmlns:p14="http://schemas.microsoft.com/office/powerpoint/2010/main" val="3923176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E11E3-A3AF-415D-A6F3-84A0BF802B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226841-6903-421F-B7E7-80CD1C86FA4F}"/>
              </a:ext>
            </a:extLst>
          </p:cNvPr>
          <p:cNvSpPr>
            <a:spLocks noGrp="1"/>
          </p:cNvSpPr>
          <p:nvPr>
            <p:ph type="dt" sz="half" idx="10"/>
          </p:nvPr>
        </p:nvSpPr>
        <p:spPr/>
        <p:txBody>
          <a:bodyPr/>
          <a:lstStyle/>
          <a:p>
            <a:fld id="{6405DE99-1788-433A-9028-72AFD4676C9B}" type="datetimeFigureOut">
              <a:rPr lang="en-US" smtClean="0"/>
              <a:t>3/20/2020</a:t>
            </a:fld>
            <a:endParaRPr lang="en-US" dirty="0"/>
          </a:p>
        </p:txBody>
      </p:sp>
      <p:sp>
        <p:nvSpPr>
          <p:cNvPr id="4" name="Footer Placeholder 3">
            <a:extLst>
              <a:ext uri="{FF2B5EF4-FFF2-40B4-BE49-F238E27FC236}">
                <a16:creationId xmlns:a16="http://schemas.microsoft.com/office/drawing/2014/main" id="{201C7D0F-736B-4DA6-9038-2114F7F3791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EE413D8-9543-43A5-A691-C04EBAC82CB6}"/>
              </a:ext>
            </a:extLst>
          </p:cNvPr>
          <p:cNvSpPr>
            <a:spLocks noGrp="1"/>
          </p:cNvSpPr>
          <p:nvPr>
            <p:ph type="sldNum" sz="quarter" idx="12"/>
          </p:nvPr>
        </p:nvSpPr>
        <p:spPr/>
        <p:txBody>
          <a:bodyPr/>
          <a:lstStyle/>
          <a:p>
            <a:fld id="{348BF9B1-DF9A-4FA0-988D-6A5B0F8D2F32}" type="slidenum">
              <a:rPr lang="en-US" smtClean="0"/>
              <a:t>‹#›</a:t>
            </a:fld>
            <a:endParaRPr lang="en-US" dirty="0"/>
          </a:p>
        </p:txBody>
      </p:sp>
    </p:spTree>
    <p:extLst>
      <p:ext uri="{BB962C8B-B14F-4D97-AF65-F5344CB8AC3E}">
        <p14:creationId xmlns:p14="http://schemas.microsoft.com/office/powerpoint/2010/main" val="478743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51B903-B9B2-4E20-B75A-31E3C4471B92}"/>
              </a:ext>
            </a:extLst>
          </p:cNvPr>
          <p:cNvSpPr>
            <a:spLocks noGrp="1"/>
          </p:cNvSpPr>
          <p:nvPr>
            <p:ph type="dt" sz="half" idx="10"/>
          </p:nvPr>
        </p:nvSpPr>
        <p:spPr/>
        <p:txBody>
          <a:bodyPr/>
          <a:lstStyle/>
          <a:p>
            <a:fld id="{6405DE99-1788-433A-9028-72AFD4676C9B}" type="datetimeFigureOut">
              <a:rPr lang="en-US" smtClean="0"/>
              <a:t>3/20/2020</a:t>
            </a:fld>
            <a:endParaRPr lang="en-US" dirty="0"/>
          </a:p>
        </p:txBody>
      </p:sp>
      <p:sp>
        <p:nvSpPr>
          <p:cNvPr id="3" name="Footer Placeholder 2">
            <a:extLst>
              <a:ext uri="{FF2B5EF4-FFF2-40B4-BE49-F238E27FC236}">
                <a16:creationId xmlns:a16="http://schemas.microsoft.com/office/drawing/2014/main" id="{B2DD6509-36E3-4F4A-A799-7F00731B249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703400-3436-427A-A7B6-6A9F846E0D71}"/>
              </a:ext>
            </a:extLst>
          </p:cNvPr>
          <p:cNvSpPr>
            <a:spLocks noGrp="1"/>
          </p:cNvSpPr>
          <p:nvPr>
            <p:ph type="sldNum" sz="quarter" idx="12"/>
          </p:nvPr>
        </p:nvSpPr>
        <p:spPr/>
        <p:txBody>
          <a:bodyPr/>
          <a:lstStyle/>
          <a:p>
            <a:fld id="{348BF9B1-DF9A-4FA0-988D-6A5B0F8D2F32}" type="slidenum">
              <a:rPr lang="en-US" smtClean="0"/>
              <a:t>‹#›</a:t>
            </a:fld>
            <a:endParaRPr lang="en-US" dirty="0"/>
          </a:p>
        </p:txBody>
      </p:sp>
    </p:spTree>
    <p:extLst>
      <p:ext uri="{BB962C8B-B14F-4D97-AF65-F5344CB8AC3E}">
        <p14:creationId xmlns:p14="http://schemas.microsoft.com/office/powerpoint/2010/main" val="143184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1C7D2-E1CB-43B1-B352-9B7F3D82EE9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3AF19B-31A5-4EE1-A607-7411E230D3F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19A28C-2EA0-46E9-BDDD-1A3C85CFA3B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CD1602-7C73-4AB0-9E86-797B8FD30024}"/>
              </a:ext>
            </a:extLst>
          </p:cNvPr>
          <p:cNvSpPr>
            <a:spLocks noGrp="1"/>
          </p:cNvSpPr>
          <p:nvPr>
            <p:ph type="dt" sz="half" idx="10"/>
          </p:nvPr>
        </p:nvSpPr>
        <p:spPr/>
        <p:txBody>
          <a:bodyPr/>
          <a:lstStyle/>
          <a:p>
            <a:fld id="{6405DE99-1788-433A-9028-72AFD4676C9B}" type="datetimeFigureOut">
              <a:rPr lang="en-US" smtClean="0"/>
              <a:t>3/20/2020</a:t>
            </a:fld>
            <a:endParaRPr lang="en-US" dirty="0"/>
          </a:p>
        </p:txBody>
      </p:sp>
      <p:sp>
        <p:nvSpPr>
          <p:cNvPr id="6" name="Footer Placeholder 5">
            <a:extLst>
              <a:ext uri="{FF2B5EF4-FFF2-40B4-BE49-F238E27FC236}">
                <a16:creationId xmlns:a16="http://schemas.microsoft.com/office/drawing/2014/main" id="{E1082DDB-E26F-4082-B856-E182B8FB0AD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ECC2048-90CD-43E3-AF92-DAE92A29CBF0}"/>
              </a:ext>
            </a:extLst>
          </p:cNvPr>
          <p:cNvSpPr>
            <a:spLocks noGrp="1"/>
          </p:cNvSpPr>
          <p:nvPr>
            <p:ph type="sldNum" sz="quarter" idx="12"/>
          </p:nvPr>
        </p:nvSpPr>
        <p:spPr/>
        <p:txBody>
          <a:bodyPr/>
          <a:lstStyle/>
          <a:p>
            <a:fld id="{348BF9B1-DF9A-4FA0-988D-6A5B0F8D2F32}" type="slidenum">
              <a:rPr lang="en-US" smtClean="0"/>
              <a:t>‹#›</a:t>
            </a:fld>
            <a:endParaRPr lang="en-US" dirty="0"/>
          </a:p>
        </p:txBody>
      </p:sp>
    </p:spTree>
    <p:extLst>
      <p:ext uri="{BB962C8B-B14F-4D97-AF65-F5344CB8AC3E}">
        <p14:creationId xmlns:p14="http://schemas.microsoft.com/office/powerpoint/2010/main" val="3834801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14B22-8A0F-494D-BDE6-88337A5BD85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10BCC72-54F8-45D4-B4E5-BD0912B15A9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CA5EF84-0C33-4DEB-BA16-63F3FC20DDA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8445FA-AC12-40B0-BD1F-6744A70D2410}"/>
              </a:ext>
            </a:extLst>
          </p:cNvPr>
          <p:cNvSpPr>
            <a:spLocks noGrp="1"/>
          </p:cNvSpPr>
          <p:nvPr>
            <p:ph type="dt" sz="half" idx="10"/>
          </p:nvPr>
        </p:nvSpPr>
        <p:spPr/>
        <p:txBody>
          <a:bodyPr/>
          <a:lstStyle/>
          <a:p>
            <a:fld id="{6405DE99-1788-433A-9028-72AFD4676C9B}" type="datetimeFigureOut">
              <a:rPr lang="en-US" smtClean="0"/>
              <a:t>3/20/2020</a:t>
            </a:fld>
            <a:endParaRPr lang="en-US" dirty="0"/>
          </a:p>
        </p:txBody>
      </p:sp>
      <p:sp>
        <p:nvSpPr>
          <p:cNvPr id="6" name="Footer Placeholder 5">
            <a:extLst>
              <a:ext uri="{FF2B5EF4-FFF2-40B4-BE49-F238E27FC236}">
                <a16:creationId xmlns:a16="http://schemas.microsoft.com/office/drawing/2014/main" id="{CD7975D7-12BB-4AAB-A48E-48DE55F9B14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38830C4-E85D-4454-9595-BE2B6BD4DC71}"/>
              </a:ext>
            </a:extLst>
          </p:cNvPr>
          <p:cNvSpPr>
            <a:spLocks noGrp="1"/>
          </p:cNvSpPr>
          <p:nvPr>
            <p:ph type="sldNum" sz="quarter" idx="12"/>
          </p:nvPr>
        </p:nvSpPr>
        <p:spPr/>
        <p:txBody>
          <a:bodyPr/>
          <a:lstStyle/>
          <a:p>
            <a:fld id="{348BF9B1-DF9A-4FA0-988D-6A5B0F8D2F32}" type="slidenum">
              <a:rPr lang="en-US" smtClean="0"/>
              <a:t>‹#›</a:t>
            </a:fld>
            <a:endParaRPr lang="en-US" dirty="0"/>
          </a:p>
        </p:txBody>
      </p:sp>
    </p:spTree>
    <p:extLst>
      <p:ext uri="{BB962C8B-B14F-4D97-AF65-F5344CB8AC3E}">
        <p14:creationId xmlns:p14="http://schemas.microsoft.com/office/powerpoint/2010/main" val="6525869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39C53-EF59-4668-BEAD-B4791FF9F4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06CC3A-3A6E-43B1-B9A1-4A1B75A095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A06927-7E04-4FE0-AF06-DEEB20C8F320}"/>
              </a:ext>
            </a:extLst>
          </p:cNvPr>
          <p:cNvSpPr>
            <a:spLocks noGrp="1"/>
          </p:cNvSpPr>
          <p:nvPr>
            <p:ph type="dt" sz="half" idx="10"/>
          </p:nvPr>
        </p:nvSpPr>
        <p:spPr/>
        <p:txBody>
          <a:bodyPr/>
          <a:lstStyle/>
          <a:p>
            <a:fld id="{6405DE99-1788-433A-9028-72AFD4676C9B}" type="datetimeFigureOut">
              <a:rPr lang="en-US" smtClean="0"/>
              <a:t>3/20/2020</a:t>
            </a:fld>
            <a:endParaRPr lang="en-US" dirty="0"/>
          </a:p>
        </p:txBody>
      </p:sp>
      <p:sp>
        <p:nvSpPr>
          <p:cNvPr id="5" name="Footer Placeholder 4">
            <a:extLst>
              <a:ext uri="{FF2B5EF4-FFF2-40B4-BE49-F238E27FC236}">
                <a16:creationId xmlns:a16="http://schemas.microsoft.com/office/drawing/2014/main" id="{B0632DBD-C524-4687-ADD6-6A0DD7C07E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E2BD5D-1F88-4079-A58B-4E4525FD5604}"/>
              </a:ext>
            </a:extLst>
          </p:cNvPr>
          <p:cNvSpPr>
            <a:spLocks noGrp="1"/>
          </p:cNvSpPr>
          <p:nvPr>
            <p:ph type="sldNum" sz="quarter" idx="12"/>
          </p:nvPr>
        </p:nvSpPr>
        <p:spPr/>
        <p:txBody>
          <a:bodyPr/>
          <a:lstStyle/>
          <a:p>
            <a:fld id="{348BF9B1-DF9A-4FA0-988D-6A5B0F8D2F32}" type="slidenum">
              <a:rPr lang="en-US" smtClean="0"/>
              <a:t>‹#›</a:t>
            </a:fld>
            <a:endParaRPr lang="en-US" dirty="0"/>
          </a:p>
        </p:txBody>
      </p:sp>
    </p:spTree>
    <p:extLst>
      <p:ext uri="{BB962C8B-B14F-4D97-AF65-F5344CB8AC3E}">
        <p14:creationId xmlns:p14="http://schemas.microsoft.com/office/powerpoint/2010/main" val="22614727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4827A4-0E2B-4C33-925D-0A28EF80F10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93E1BE-A70A-4202-BE6B-9615B3BF3DA3}"/>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D73834-779F-4A5C-AFBE-4AC5434C48EA}"/>
              </a:ext>
            </a:extLst>
          </p:cNvPr>
          <p:cNvSpPr>
            <a:spLocks noGrp="1"/>
          </p:cNvSpPr>
          <p:nvPr>
            <p:ph type="dt" sz="half" idx="10"/>
          </p:nvPr>
        </p:nvSpPr>
        <p:spPr/>
        <p:txBody>
          <a:bodyPr/>
          <a:lstStyle/>
          <a:p>
            <a:fld id="{6405DE99-1788-433A-9028-72AFD4676C9B}" type="datetimeFigureOut">
              <a:rPr lang="en-US" smtClean="0"/>
              <a:t>3/20/2020</a:t>
            </a:fld>
            <a:endParaRPr lang="en-US" dirty="0"/>
          </a:p>
        </p:txBody>
      </p:sp>
      <p:sp>
        <p:nvSpPr>
          <p:cNvPr id="5" name="Footer Placeholder 4">
            <a:extLst>
              <a:ext uri="{FF2B5EF4-FFF2-40B4-BE49-F238E27FC236}">
                <a16:creationId xmlns:a16="http://schemas.microsoft.com/office/drawing/2014/main" id="{0B352B77-1E3F-4892-ADEE-99804B5BE7E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1D21728-4D87-4D9B-9601-BCEA8E594411}"/>
              </a:ext>
            </a:extLst>
          </p:cNvPr>
          <p:cNvSpPr>
            <a:spLocks noGrp="1"/>
          </p:cNvSpPr>
          <p:nvPr>
            <p:ph type="sldNum" sz="quarter" idx="12"/>
          </p:nvPr>
        </p:nvSpPr>
        <p:spPr/>
        <p:txBody>
          <a:bodyPr/>
          <a:lstStyle/>
          <a:p>
            <a:fld id="{348BF9B1-DF9A-4FA0-988D-6A5B0F8D2F32}" type="slidenum">
              <a:rPr lang="en-US" smtClean="0"/>
              <a:t>‹#›</a:t>
            </a:fld>
            <a:endParaRPr lang="en-US" dirty="0"/>
          </a:p>
        </p:txBody>
      </p:sp>
    </p:spTree>
    <p:extLst>
      <p:ext uri="{BB962C8B-B14F-4D97-AF65-F5344CB8AC3E}">
        <p14:creationId xmlns:p14="http://schemas.microsoft.com/office/powerpoint/2010/main" val="3544440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a:xfrm>
            <a:off x="1249680" y="914400"/>
            <a:ext cx="7924800" cy="609600"/>
          </a:xfrm>
        </p:spPr>
        <p:txBody>
          <a:bodyPr>
            <a:normAutofit/>
          </a:bodyPr>
          <a:lstStyle>
            <a:lvl1pPr>
              <a:defRPr sz="2800" b="1">
                <a:effectLst/>
                <a:latin typeface="Calibri" pitchFamily="34" charset="0"/>
                <a:cs typeface="Calibri" pitchFamily="34" charset="0"/>
              </a:defRPr>
            </a:lvl1pPr>
          </a:lstStyle>
          <a:p>
            <a:r>
              <a:rPr kumimoji="0" lang="en-US" dirty="0"/>
              <a:t>Click to edit Master title style</a:t>
            </a:r>
          </a:p>
        </p:txBody>
      </p:sp>
      <p:sp>
        <p:nvSpPr>
          <p:cNvPr id="27" name="Content Placeholder 26"/>
          <p:cNvSpPr>
            <a:spLocks noGrp="1"/>
          </p:cNvSpPr>
          <p:nvPr>
            <p:ph idx="1"/>
          </p:nvPr>
        </p:nvSpPr>
        <p:spPr>
          <a:xfrm>
            <a:off x="1249680" y="1676400"/>
            <a:ext cx="8686800" cy="5410200"/>
          </a:xfrm>
        </p:spPr>
        <p:txBody>
          <a:bodyPr>
            <a:normAutofit/>
          </a:bodyPr>
          <a:lstStyle>
            <a:lvl1pPr marL="342900" indent="-342900">
              <a:buFont typeface="Wingdings" pitchFamily="2" charset="2"/>
              <a:buChar char="§"/>
              <a:defRPr sz="2800">
                <a:latin typeface="Calibri" pitchFamily="34" charset="0"/>
                <a:cs typeface="Calibri" pitchFamily="34" charset="0"/>
              </a:defRPr>
            </a:lvl1pPr>
            <a:lvl2pPr marL="742950" indent="-285750">
              <a:buFont typeface="Wingdings" pitchFamily="2" charset="2"/>
              <a:buChar char="§"/>
              <a:defRPr sz="2400">
                <a:latin typeface="Calibri" pitchFamily="34" charset="0"/>
                <a:cs typeface="Calibri" pitchFamily="34" charset="0"/>
              </a:defRPr>
            </a:lvl2pPr>
            <a:lvl3pPr marL="1143000" indent="-228600">
              <a:buFont typeface="Wingdings" pitchFamily="2" charset="2"/>
              <a:buChar char="§"/>
              <a:defRPr sz="2000">
                <a:latin typeface="Calibri" pitchFamily="34" charset="0"/>
                <a:cs typeface="Calibri" pitchFamily="34" charset="0"/>
              </a:defRPr>
            </a:lvl3pPr>
            <a:lvl4pPr marL="1600200" indent="-228600">
              <a:buFont typeface="Wingdings" pitchFamily="2" charset="2"/>
              <a:buChar char="§"/>
              <a:defRPr sz="1800">
                <a:latin typeface="Calibri" pitchFamily="34" charset="0"/>
                <a:cs typeface="Calibri" pitchFamily="34" charset="0"/>
              </a:defRPr>
            </a:lvl4pPr>
            <a:lvl5pPr marL="2057400" indent="-228600">
              <a:buFont typeface="Wingdings" pitchFamily="2" charset="2"/>
              <a:buChar char="§"/>
              <a:defRPr sz="1600">
                <a:latin typeface="Calibri" pitchFamily="34" charset="0"/>
                <a:cs typeface="Calibri"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8" name="Title 7"/>
          <p:cNvSpPr>
            <a:spLocks noGrp="1"/>
          </p:cNvSpPr>
          <p:nvPr>
            <p:ph type="title"/>
          </p:nvPr>
        </p:nvSpPr>
        <p:spPr>
          <a:xfrm>
            <a:off x="180475" y="2947085"/>
            <a:ext cx="8686800" cy="1184825"/>
          </a:xfrm>
        </p:spPr>
        <p:txBody>
          <a:bodyPr rtlCol="0" anchor="t"/>
          <a:lstStyle>
            <a:lvl1pPr algn="r">
              <a:defRPr b="1">
                <a:solidFill>
                  <a:srgbClr val="004990"/>
                </a:solidFill>
                <a:effectLst>
                  <a:outerShdw blurRad="50800" dist="50800" dir="5400000" algn="ctr" rotWithShape="0">
                    <a:schemeClr val="bg1"/>
                  </a:outerShdw>
                </a:effectLst>
                <a:latin typeface="Myriad Pro" panose="020B0503030403020204" pitchFamily="34" charset="0"/>
              </a:defRPr>
            </a:lvl1pPr>
          </a:lstStyle>
          <a:p>
            <a:r>
              <a:rPr kumimoji="0" lang="en-US" dirty="0"/>
              <a:t>Click to edit Master title style</a:t>
            </a:r>
          </a:p>
        </p:txBody>
      </p:sp>
      <p:sp>
        <p:nvSpPr>
          <p:cNvPr id="4" name="Content Placeholder 13">
            <a:extLst>
              <a:ext uri="{FF2B5EF4-FFF2-40B4-BE49-F238E27FC236}">
                <a16:creationId xmlns:a16="http://schemas.microsoft.com/office/drawing/2014/main" id="{6204E2B6-1EBD-4F90-9AD5-093960B33E3B}"/>
              </a:ext>
            </a:extLst>
          </p:cNvPr>
          <p:cNvSpPr>
            <a:spLocks noGrp="1"/>
          </p:cNvSpPr>
          <p:nvPr>
            <p:ph sz="half" idx="1"/>
          </p:nvPr>
        </p:nvSpPr>
        <p:spPr>
          <a:xfrm>
            <a:off x="1004455" y="1676400"/>
            <a:ext cx="3733800" cy="4724400"/>
          </a:xfrm>
        </p:spPr>
        <p:txBody>
          <a:bodyPr/>
          <a:lstStyle>
            <a:lvl1pPr>
              <a:defRPr sz="2800">
                <a:solidFill>
                  <a:schemeClr val="tx1"/>
                </a:solidFill>
                <a:latin typeface="Myriad Pro" panose="020B0503030403020204" pitchFamily="34" charset="0"/>
              </a:defRPr>
            </a:lvl1pPr>
            <a:lvl2pPr>
              <a:defRPr sz="2400">
                <a:solidFill>
                  <a:schemeClr val="tx1"/>
                </a:solidFill>
                <a:latin typeface="Myriad Pro" panose="020B0503030403020204" pitchFamily="34" charset="0"/>
              </a:defRPr>
            </a:lvl2pPr>
            <a:lvl3pPr>
              <a:defRPr sz="2000">
                <a:solidFill>
                  <a:schemeClr val="tx1"/>
                </a:solidFill>
                <a:latin typeface="Myriad Pro" panose="020B0503030403020204" pitchFamily="34" charset="0"/>
              </a:defRPr>
            </a:lvl3pPr>
            <a:lvl4pPr>
              <a:defRPr sz="1800">
                <a:solidFill>
                  <a:schemeClr val="tx1"/>
                </a:solidFill>
                <a:latin typeface="Myriad Pro" panose="020B0503030403020204" pitchFamily="34" charset="0"/>
              </a:defRPr>
            </a:lvl4pPr>
            <a:lvl5pPr>
              <a:defRPr sz="1800">
                <a:solidFill>
                  <a:schemeClr val="tx1"/>
                </a:solidFill>
                <a:latin typeface="Myriad Pro" panose="020B0503030403020204"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Content Placeholder 12">
            <a:extLst>
              <a:ext uri="{FF2B5EF4-FFF2-40B4-BE49-F238E27FC236}">
                <a16:creationId xmlns:a16="http://schemas.microsoft.com/office/drawing/2014/main" id="{79EB027F-3BC2-49CA-BBD3-710235D156CB}"/>
              </a:ext>
            </a:extLst>
          </p:cNvPr>
          <p:cNvSpPr>
            <a:spLocks noGrp="1"/>
          </p:cNvSpPr>
          <p:nvPr>
            <p:ph sz="half" idx="2"/>
          </p:nvPr>
        </p:nvSpPr>
        <p:spPr>
          <a:xfrm>
            <a:off x="5029200" y="1600200"/>
            <a:ext cx="3962400" cy="4724400"/>
          </a:xfrm>
        </p:spPr>
        <p:txBody>
          <a:bodyPr/>
          <a:lstStyle>
            <a:lvl1pPr>
              <a:defRPr sz="2800">
                <a:solidFill>
                  <a:schemeClr val="tx1"/>
                </a:solidFill>
                <a:latin typeface="Myriad Pro" panose="020B0503030403020204" pitchFamily="34" charset="0"/>
              </a:defRPr>
            </a:lvl1pPr>
            <a:lvl2pPr>
              <a:defRPr sz="2400">
                <a:solidFill>
                  <a:schemeClr val="tx1"/>
                </a:solidFill>
                <a:latin typeface="Myriad Pro" panose="020B0503030403020204" pitchFamily="34" charset="0"/>
              </a:defRPr>
            </a:lvl2pPr>
            <a:lvl3pPr>
              <a:defRPr sz="2000">
                <a:solidFill>
                  <a:schemeClr val="tx1"/>
                </a:solidFill>
                <a:latin typeface="Myriad Pro" panose="020B0503030403020204" pitchFamily="34" charset="0"/>
              </a:defRPr>
            </a:lvl3pPr>
            <a:lvl4pPr>
              <a:defRPr sz="1800">
                <a:solidFill>
                  <a:schemeClr val="tx1"/>
                </a:solidFill>
                <a:latin typeface="Myriad Pro" panose="020B0503030403020204" pitchFamily="34" charset="0"/>
              </a:defRPr>
            </a:lvl4pPr>
            <a:lvl5pPr>
              <a:defRPr sz="1800">
                <a:solidFill>
                  <a:schemeClr val="tx1"/>
                </a:solidFill>
                <a:latin typeface="Myriad Pro" panose="020B0503030403020204"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4" name="Content Placeholder 13"/>
          <p:cNvSpPr>
            <a:spLocks noGrp="1"/>
          </p:cNvSpPr>
          <p:nvPr>
            <p:ph sz="half" idx="1"/>
          </p:nvPr>
        </p:nvSpPr>
        <p:spPr>
          <a:xfrm>
            <a:off x="1004455" y="1676400"/>
            <a:ext cx="3733800" cy="4724400"/>
          </a:xfrm>
        </p:spPr>
        <p:txBody>
          <a:bodyPr/>
          <a:lstStyle>
            <a:lvl1pPr>
              <a:defRPr sz="2800">
                <a:solidFill>
                  <a:schemeClr val="tx1"/>
                </a:solidFill>
                <a:latin typeface="Myriad Pro" panose="020B0503030403020204" pitchFamily="34" charset="0"/>
              </a:defRPr>
            </a:lvl1pPr>
            <a:lvl2pPr>
              <a:defRPr sz="2400">
                <a:solidFill>
                  <a:schemeClr val="tx1"/>
                </a:solidFill>
                <a:latin typeface="Myriad Pro" panose="020B0503030403020204" pitchFamily="34" charset="0"/>
              </a:defRPr>
            </a:lvl2pPr>
            <a:lvl3pPr>
              <a:defRPr sz="2000">
                <a:solidFill>
                  <a:schemeClr val="tx1"/>
                </a:solidFill>
                <a:latin typeface="Myriad Pro" panose="020B0503030403020204" pitchFamily="34" charset="0"/>
              </a:defRPr>
            </a:lvl3pPr>
            <a:lvl4pPr>
              <a:defRPr sz="1800">
                <a:solidFill>
                  <a:schemeClr val="tx1"/>
                </a:solidFill>
                <a:latin typeface="Myriad Pro" panose="020B0503030403020204" pitchFamily="34" charset="0"/>
              </a:defRPr>
            </a:lvl4pPr>
            <a:lvl5pPr>
              <a:defRPr sz="1800">
                <a:solidFill>
                  <a:schemeClr val="tx1"/>
                </a:solidFill>
                <a:latin typeface="Myriad Pro" panose="020B0503030403020204"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3" name="Content Placeholder 12"/>
          <p:cNvSpPr>
            <a:spLocks noGrp="1"/>
          </p:cNvSpPr>
          <p:nvPr>
            <p:ph sz="half" idx="2"/>
          </p:nvPr>
        </p:nvSpPr>
        <p:spPr>
          <a:xfrm>
            <a:off x="5029200" y="1600200"/>
            <a:ext cx="3962400" cy="4724400"/>
          </a:xfrm>
        </p:spPr>
        <p:txBody>
          <a:bodyPr/>
          <a:lstStyle>
            <a:lvl1pPr>
              <a:defRPr sz="2800">
                <a:solidFill>
                  <a:schemeClr val="tx1"/>
                </a:solidFill>
                <a:latin typeface="Myriad Pro" panose="020B0503030403020204" pitchFamily="34" charset="0"/>
              </a:defRPr>
            </a:lvl1pPr>
            <a:lvl2pPr>
              <a:defRPr sz="2400">
                <a:solidFill>
                  <a:schemeClr val="tx1"/>
                </a:solidFill>
                <a:latin typeface="Myriad Pro" panose="020B0503030403020204" pitchFamily="34" charset="0"/>
              </a:defRPr>
            </a:lvl2pPr>
            <a:lvl3pPr>
              <a:defRPr sz="2000">
                <a:solidFill>
                  <a:schemeClr val="tx1"/>
                </a:solidFill>
                <a:latin typeface="Myriad Pro" panose="020B0503030403020204" pitchFamily="34" charset="0"/>
              </a:defRPr>
            </a:lvl3pPr>
            <a:lvl4pPr>
              <a:defRPr sz="1800">
                <a:solidFill>
                  <a:schemeClr val="tx1"/>
                </a:solidFill>
                <a:latin typeface="Myriad Pro" panose="020B0503030403020204" pitchFamily="34" charset="0"/>
              </a:defRPr>
            </a:lvl4pPr>
            <a:lvl5pPr>
              <a:defRPr sz="1800">
                <a:solidFill>
                  <a:schemeClr val="tx1"/>
                </a:solidFill>
                <a:latin typeface="Myriad Pro" panose="020B0503030403020204"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CD6B7E5-C0D5-45A1-B0DE-F0EB37F1B3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Picture Placeholder 12"/>
          <p:cNvSpPr>
            <a:spLocks noGrp="1"/>
          </p:cNvSpPr>
          <p:nvPr>
            <p:ph type="pic" idx="1"/>
          </p:nvPr>
        </p:nvSpPr>
        <p:spPr>
          <a:xfrm>
            <a:off x="3733800" y="990600"/>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a:t>Click icon to add picture</a:t>
            </a:r>
          </a:p>
        </p:txBody>
      </p:sp>
      <p:sp>
        <p:nvSpPr>
          <p:cNvPr id="17" name="Title 16"/>
          <p:cNvSpPr>
            <a:spLocks noGrp="1"/>
          </p:cNvSpPr>
          <p:nvPr>
            <p:ph type="title"/>
          </p:nvPr>
        </p:nvSpPr>
        <p:spPr>
          <a:xfrm>
            <a:off x="1981200" y="5099342"/>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1981200" y="5638800"/>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477000" y="76200"/>
            <a:ext cx="2514600" cy="288925"/>
          </a:xfrm>
          <a:prstGeom prst="rect">
            <a:avLst/>
          </a:prstGeom>
        </p:spPr>
        <p:txBody>
          <a:bodyPr/>
          <a:lstStyle/>
          <a:p>
            <a:fld id="{A25E0EA7-6858-4312-B13C-1365EAE90B18}" type="datetimeFigureOut">
              <a:rPr lang="en-US" smtClean="0"/>
              <a:t>3/20/2020</a:t>
            </a:fld>
            <a:endParaRPr lang="en-US" dirty="0"/>
          </a:p>
        </p:txBody>
      </p:sp>
      <p:sp>
        <p:nvSpPr>
          <p:cNvPr id="5" name="Footer Placeholder 4"/>
          <p:cNvSpPr>
            <a:spLocks noGrp="1"/>
          </p:cNvSpPr>
          <p:nvPr>
            <p:ph type="ftr" sz="quarter" idx="11"/>
          </p:nvPr>
        </p:nvSpPr>
        <p:spPr>
          <a:xfrm>
            <a:off x="3124200" y="76200"/>
            <a:ext cx="3352800" cy="2889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229600" y="6477000"/>
            <a:ext cx="762000" cy="244475"/>
          </a:xfrm>
          <a:prstGeom prst="rect">
            <a:avLst/>
          </a:prstGeom>
        </p:spPr>
        <p:txBody>
          <a:bodyPr/>
          <a:lstStyle/>
          <a:p>
            <a:fld id="{CA91BF2F-B479-4478-97F9-EDC0A0C90526}"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7EF32-B359-4500-AC29-9AE3E27D90B3}"/>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5A7609-F223-42AC-BCD8-8F4968CA780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11A330-CEDA-476D-88F7-FDB7101CAFAA}"/>
              </a:ext>
            </a:extLst>
          </p:cNvPr>
          <p:cNvSpPr>
            <a:spLocks noGrp="1"/>
          </p:cNvSpPr>
          <p:nvPr>
            <p:ph type="dt" sz="half" idx="10"/>
          </p:nvPr>
        </p:nvSpPr>
        <p:spPr/>
        <p:txBody>
          <a:bodyPr/>
          <a:lstStyle/>
          <a:p>
            <a:fld id="{6405DE99-1788-433A-9028-72AFD4676C9B}" type="datetimeFigureOut">
              <a:rPr lang="en-US" smtClean="0"/>
              <a:t>3/20/2020</a:t>
            </a:fld>
            <a:endParaRPr lang="en-US" dirty="0"/>
          </a:p>
        </p:txBody>
      </p:sp>
      <p:sp>
        <p:nvSpPr>
          <p:cNvPr id="5" name="Footer Placeholder 4">
            <a:extLst>
              <a:ext uri="{FF2B5EF4-FFF2-40B4-BE49-F238E27FC236}">
                <a16:creationId xmlns:a16="http://schemas.microsoft.com/office/drawing/2014/main" id="{DFE010AC-C58C-4BAD-ACE1-E6E93F7B5F9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60B604-9F8A-4EBA-A345-2ADF4D43A804}"/>
              </a:ext>
            </a:extLst>
          </p:cNvPr>
          <p:cNvSpPr>
            <a:spLocks noGrp="1"/>
          </p:cNvSpPr>
          <p:nvPr>
            <p:ph type="sldNum" sz="quarter" idx="12"/>
          </p:nvPr>
        </p:nvSpPr>
        <p:spPr/>
        <p:txBody>
          <a:bodyPr/>
          <a:lstStyle/>
          <a:p>
            <a:fld id="{348BF9B1-DF9A-4FA0-988D-6A5B0F8D2F32}" type="slidenum">
              <a:rPr lang="en-US" smtClean="0"/>
              <a:t>‹#›</a:t>
            </a:fld>
            <a:endParaRPr lang="en-US" dirty="0"/>
          </a:p>
        </p:txBody>
      </p:sp>
    </p:spTree>
    <p:extLst>
      <p:ext uri="{BB962C8B-B14F-4D97-AF65-F5344CB8AC3E}">
        <p14:creationId xmlns:p14="http://schemas.microsoft.com/office/powerpoint/2010/main" val="1371269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AE494-FF0D-4F47-9E8B-B7AFEE32E8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0275FD-1F00-4068-8B08-3CEAC61EF1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956A20-3FAA-4939-88D1-A873A63B2F56}"/>
              </a:ext>
            </a:extLst>
          </p:cNvPr>
          <p:cNvSpPr>
            <a:spLocks noGrp="1"/>
          </p:cNvSpPr>
          <p:nvPr>
            <p:ph type="dt" sz="half" idx="10"/>
          </p:nvPr>
        </p:nvSpPr>
        <p:spPr/>
        <p:txBody>
          <a:bodyPr/>
          <a:lstStyle/>
          <a:p>
            <a:fld id="{6405DE99-1788-433A-9028-72AFD4676C9B}" type="datetimeFigureOut">
              <a:rPr lang="en-US" smtClean="0"/>
              <a:t>3/20/2020</a:t>
            </a:fld>
            <a:endParaRPr lang="en-US" dirty="0"/>
          </a:p>
        </p:txBody>
      </p:sp>
      <p:sp>
        <p:nvSpPr>
          <p:cNvPr id="5" name="Footer Placeholder 4">
            <a:extLst>
              <a:ext uri="{FF2B5EF4-FFF2-40B4-BE49-F238E27FC236}">
                <a16:creationId xmlns:a16="http://schemas.microsoft.com/office/drawing/2014/main" id="{85F6CD31-CDAD-4831-B697-037D1693248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ADCBBC-28DA-42E1-879B-7D0A8D0B87DD}"/>
              </a:ext>
            </a:extLst>
          </p:cNvPr>
          <p:cNvSpPr>
            <a:spLocks noGrp="1"/>
          </p:cNvSpPr>
          <p:nvPr>
            <p:ph type="sldNum" sz="quarter" idx="12"/>
          </p:nvPr>
        </p:nvSpPr>
        <p:spPr/>
        <p:txBody>
          <a:bodyPr/>
          <a:lstStyle/>
          <a:p>
            <a:fld id="{348BF9B1-DF9A-4FA0-988D-6A5B0F8D2F32}" type="slidenum">
              <a:rPr lang="en-US" smtClean="0"/>
              <a:t>‹#›</a:t>
            </a:fld>
            <a:endParaRPr lang="en-US" dirty="0"/>
          </a:p>
        </p:txBody>
      </p:sp>
    </p:spTree>
    <p:extLst>
      <p:ext uri="{BB962C8B-B14F-4D97-AF65-F5344CB8AC3E}">
        <p14:creationId xmlns:p14="http://schemas.microsoft.com/office/powerpoint/2010/main" val="3630497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AB8AB0-E7B0-48B3-9508-8304D93B1191}"/>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 Placeholder 7"/>
          <p:cNvSpPr>
            <a:spLocks noGrp="1"/>
          </p:cNvSpPr>
          <p:nvPr>
            <p:ph type="body" idx="1"/>
          </p:nvPr>
        </p:nvSpPr>
        <p:spPr>
          <a:xfrm>
            <a:off x="1148542" y="1981200"/>
            <a:ext cx="7696200" cy="4525963"/>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0" name="Title Placeholder 9"/>
          <p:cNvSpPr>
            <a:spLocks noGrp="1"/>
          </p:cNvSpPr>
          <p:nvPr>
            <p:ph type="title"/>
          </p:nvPr>
        </p:nvSpPr>
        <p:spPr>
          <a:xfrm>
            <a:off x="1143000" y="990600"/>
            <a:ext cx="7696200" cy="838200"/>
          </a:xfrm>
          <a:prstGeom prst="rect">
            <a:avLst/>
          </a:prstGeom>
        </p:spPr>
        <p:txBody>
          <a:bodyPr vert="horz" anchor="ctr">
            <a:normAutofit/>
          </a:bodyPr>
          <a:lstStyle/>
          <a:p>
            <a:r>
              <a:rPr kumimoji="0" lang="en-US" dirty="0"/>
              <a:t>Click to edit Master title style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9" r:id="rId6"/>
    <p:sldLayoutId id="2147483670" r:id="rId7"/>
  </p:sldLayoutIdLst>
  <p:txStyles>
    <p:titleStyle>
      <a:lvl1pPr algn="l" rtl="0" eaLnBrk="1" latinLnBrk="0" hangingPunct="1">
        <a:spcBef>
          <a:spcPct val="0"/>
        </a:spcBef>
        <a:buNone/>
        <a:defRPr kumimoji="0" sz="3600" b="1" kern="1200" cap="all" baseline="0">
          <a:solidFill>
            <a:srgbClr val="004990"/>
          </a:solidFill>
          <a:effectLst/>
          <a:latin typeface="Myriad Pro" panose="020B0503030403020204" pitchFamily="34" charset="0"/>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1"/>
          </a:solidFill>
          <a:latin typeface="Myriad Pro" panose="020B0503030403020204" pitchFamily="34" charset="0"/>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1"/>
          </a:solidFill>
          <a:latin typeface="Myriad Pro" panose="020B0503030403020204" pitchFamily="34" charset="0"/>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1"/>
          </a:solidFill>
          <a:latin typeface="Myriad Pro" panose="020B0503030403020204" pitchFamily="34" charset="0"/>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1"/>
          </a:solidFill>
          <a:latin typeface="Myriad Pro" panose="020B0503030403020204" pitchFamily="34" charset="0"/>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1"/>
          </a:solidFill>
          <a:latin typeface="Myriad Pro" panose="020B0503030403020204" pitchFamily="34" charset="0"/>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F7456A-B8C9-45DC-B2E2-8FF0B527123C}"/>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86E8F7-D56D-4957-9316-E95120E4415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6A7F62-E3F4-4729-87D8-46EAC24C8E0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05DE99-1788-433A-9028-72AFD4676C9B}" type="datetimeFigureOut">
              <a:rPr lang="en-US" smtClean="0"/>
              <a:t>3/20/2020</a:t>
            </a:fld>
            <a:endParaRPr lang="en-US" dirty="0"/>
          </a:p>
        </p:txBody>
      </p:sp>
      <p:sp>
        <p:nvSpPr>
          <p:cNvPr id="5" name="Footer Placeholder 4">
            <a:extLst>
              <a:ext uri="{FF2B5EF4-FFF2-40B4-BE49-F238E27FC236}">
                <a16:creationId xmlns:a16="http://schemas.microsoft.com/office/drawing/2014/main" id="{14C4BF4F-CD5A-4D11-8951-A479D15662E5}"/>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24FD366-3BB2-4338-AF39-68512BD366A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8BF9B1-DF9A-4FA0-988D-6A5B0F8D2F32}" type="slidenum">
              <a:rPr lang="en-US" smtClean="0"/>
              <a:t>‹#›</a:t>
            </a:fld>
            <a:endParaRPr lang="en-US" dirty="0"/>
          </a:p>
        </p:txBody>
      </p:sp>
    </p:spTree>
    <p:extLst>
      <p:ext uri="{BB962C8B-B14F-4D97-AF65-F5344CB8AC3E}">
        <p14:creationId xmlns:p14="http://schemas.microsoft.com/office/powerpoint/2010/main" val="236009231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trhcm.com/event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training@ctrhcm.com"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ctrhcm.com/resource/electronic-pay-stub-notice/" TargetMode="External"/><Relationship Id="rId3" Type="http://schemas.openxmlformats.org/officeDocument/2006/relationships/image" Target="../media/image8.png"/><Relationship Id="rId7" Type="http://schemas.openxmlformats.org/officeDocument/2006/relationships/hyperlink" Target="https://dominionpayroll.com/wp-content/uploads/Direct-Deposit-Laws-by-State-PDF.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ctrhcm.com/resource/direct-deposit-laws-by-state/" TargetMode="External"/><Relationship Id="rId5" Type="http://schemas.openxmlformats.org/officeDocument/2006/relationships/hyperlink" Target="https://ctrhcm.com/resource/pay-card-laws-by-state/" TargetMode="External"/><Relationship Id="rId4" Type="http://schemas.openxmlformats.org/officeDocument/2006/relationships/hyperlink" Target="https://ctrhcm.com/resource/pay-stub-requirements-by-stat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ctrhcm.com/services/time-attendanc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ctrhcmsupport-darlene.ctrhcm.com@email.autotask.net"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tara.severin@ctrhcm.com" TargetMode="External"/><Relationship Id="rId2" Type="http://schemas.openxmlformats.org/officeDocument/2006/relationships/hyperlink" Target="mailto:tracey.frazier@ctrhcm.com" TargetMode="External"/><Relationship Id="rId1" Type="http://schemas.openxmlformats.org/officeDocument/2006/relationships/slideLayout" Target="../slideLayouts/slideLayout4.xml"/><Relationship Id="rId4" Type="http://schemas.openxmlformats.org/officeDocument/2006/relationships/hyperlink" Target="https://ctrhcm.com/resource/best-practice-guideline-reduction-in-hours-cobra-qualifying-event/"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mailto:supportlog@ctrhcm.com"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register.gotowebinar.com/register/9072763538774281227"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hyperlink" Target="mailto:training@ctrhcm.com"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s://www.cdc.gov/coronavirus/2019-ncov/community/guidance-business-response.html"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harepoint2.ctrsystems.com/Sales-Marketing/Marketing/CTR%20Logos/CTR%20Logos%20JPGS%20Low%20Res/CTR_logo_gradient_low.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Title 8">
            <a:extLst>
              <a:ext uri="{FF2B5EF4-FFF2-40B4-BE49-F238E27FC236}">
                <a16:creationId xmlns:a16="http://schemas.microsoft.com/office/drawing/2014/main" id="{1CAC45E0-8AD0-4149-BD49-4C2E1B46DF7D}"/>
              </a:ext>
            </a:extLst>
          </p:cNvPr>
          <p:cNvSpPr>
            <a:spLocks noGrp="1"/>
          </p:cNvSpPr>
          <p:nvPr>
            <p:ph type="ctrTitle"/>
          </p:nvPr>
        </p:nvSpPr>
        <p:spPr>
          <a:xfrm>
            <a:off x="457200" y="2819400"/>
            <a:ext cx="8839200" cy="556789"/>
          </a:xfrm>
        </p:spPr>
        <p:txBody>
          <a:bodyPr>
            <a:noAutofit/>
          </a:bodyPr>
          <a:lstStyle/>
          <a:p>
            <a:pPr algn="ctr"/>
            <a:r>
              <a:rPr lang="en-US" sz="3600" dirty="0">
                <a:solidFill>
                  <a:srgbClr val="002060"/>
                </a:solidFill>
              </a:rPr>
              <a:t>COVID-19 and your business</a:t>
            </a:r>
            <a:br>
              <a:rPr lang="en-US" sz="3600" dirty="0">
                <a:solidFill>
                  <a:srgbClr val="002060"/>
                </a:solidFill>
              </a:rPr>
            </a:br>
            <a:r>
              <a:rPr lang="en-US" sz="3600" b="0" i="1" dirty="0">
                <a:solidFill>
                  <a:srgbClr val="002060"/>
                </a:solidFill>
              </a:rPr>
              <a:t>and how CTR CAN HELP</a:t>
            </a:r>
            <a:endParaRPr lang="en-US" sz="3600" b="0" i="1" dirty="0"/>
          </a:p>
        </p:txBody>
      </p:sp>
    </p:spTree>
    <p:extLst>
      <p:ext uri="{BB962C8B-B14F-4D97-AF65-F5344CB8AC3E}">
        <p14:creationId xmlns:p14="http://schemas.microsoft.com/office/powerpoint/2010/main" val="2315696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304800"/>
            <a:ext cx="3886200" cy="860967"/>
          </a:xfrm>
          <a:prstGeom prst="rect">
            <a:avLst/>
          </a:prstGeom>
          <a:solidFill>
            <a:srgbClr val="0F2B7B"/>
          </a:solidFill>
          <a:ln>
            <a:solidFill>
              <a:srgbClr val="0F2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t>EEOC GUIDANCE</a:t>
            </a:r>
          </a:p>
        </p:txBody>
      </p:sp>
      <p:sp>
        <p:nvSpPr>
          <p:cNvPr id="7" name="TextBox 6"/>
          <p:cNvSpPr txBox="1"/>
          <p:nvPr/>
        </p:nvSpPr>
        <p:spPr>
          <a:xfrm>
            <a:off x="990600" y="1752600"/>
            <a:ext cx="8229600" cy="3539430"/>
          </a:xfrm>
          <a:prstGeom prst="rect">
            <a:avLst/>
          </a:prstGeom>
          <a:noFill/>
        </p:spPr>
        <p:txBody>
          <a:bodyPr wrap="square" rtlCol="0">
            <a:spAutoFit/>
          </a:bodyPr>
          <a:lstStyle/>
          <a:p>
            <a:pPr marL="214313" indent="-214313">
              <a:spcAft>
                <a:spcPts val="3150"/>
              </a:spcAft>
              <a:buFont typeface="Arial" charset="0"/>
              <a:buChar char="•"/>
            </a:pPr>
            <a:r>
              <a:rPr lang="en-US" dirty="0"/>
              <a:t>EEOC issued updated guidance on the ADA, the Rehabilitation Act, and COVID-19 on March 19, 2020</a:t>
            </a:r>
          </a:p>
          <a:p>
            <a:pPr marL="214313" indent="-214313">
              <a:spcAft>
                <a:spcPts val="3150"/>
              </a:spcAft>
              <a:buFont typeface="Arial" charset="0"/>
              <a:buChar char="•"/>
            </a:pPr>
            <a:r>
              <a:rPr lang="en-US" dirty="0"/>
              <a:t>ADA and Rehabilitation Act still apply but they do not interfere with the CDC Guidelines</a:t>
            </a:r>
          </a:p>
          <a:p>
            <a:pPr marL="214313" indent="-214313">
              <a:spcAft>
                <a:spcPts val="3150"/>
              </a:spcAft>
              <a:buFont typeface="Arial" charset="0"/>
              <a:buChar char="•"/>
            </a:pPr>
            <a:r>
              <a:rPr lang="en-US" dirty="0"/>
              <a:t>For EEOC Pandemic information go to: https://</a:t>
            </a:r>
            <a:r>
              <a:rPr lang="en-US" dirty="0" err="1"/>
              <a:t>www.eeoc.gov</a:t>
            </a:r>
            <a:r>
              <a:rPr lang="en-US" dirty="0"/>
              <a:t>/facts/</a:t>
            </a:r>
            <a:r>
              <a:rPr lang="en-US" dirty="0" err="1"/>
              <a:t>pandemic_flu.html</a:t>
            </a:r>
            <a:endParaRPr lang="en-US" dirty="0"/>
          </a:p>
          <a:p>
            <a:pPr marL="257175" indent="-257175">
              <a:spcAft>
                <a:spcPts val="3150"/>
              </a:spcAft>
              <a:buFont typeface="Arial" panose="020B0604020202020204" pitchFamily="34" charset="0"/>
              <a:buChar char="•"/>
            </a:pPr>
            <a:r>
              <a:rPr lang="en-US" dirty="0"/>
              <a:t>Health issues are sensitive, and its important to make sure managers understand the do’s and don’ts of conversations and inquiries around Covid-19</a:t>
            </a:r>
          </a:p>
        </p:txBody>
      </p:sp>
    </p:spTree>
    <p:extLst>
      <p:ext uri="{BB962C8B-B14F-4D97-AF65-F5344CB8AC3E}">
        <p14:creationId xmlns:p14="http://schemas.microsoft.com/office/powerpoint/2010/main" val="1453929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231036"/>
            <a:ext cx="3657600" cy="895350"/>
          </a:xfrm>
          <a:prstGeom prst="rect">
            <a:avLst/>
          </a:prstGeom>
          <a:solidFill>
            <a:srgbClr val="0F2B7B"/>
          </a:solidFill>
          <a:ln>
            <a:solidFill>
              <a:srgbClr val="0F2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t>EEOC GUIDANCE FAQS</a:t>
            </a:r>
          </a:p>
        </p:txBody>
      </p:sp>
      <p:sp>
        <p:nvSpPr>
          <p:cNvPr id="7" name="TextBox 6"/>
          <p:cNvSpPr txBox="1"/>
          <p:nvPr/>
        </p:nvSpPr>
        <p:spPr>
          <a:xfrm>
            <a:off x="838200" y="2057400"/>
            <a:ext cx="8229600" cy="2539157"/>
          </a:xfrm>
          <a:prstGeom prst="rect">
            <a:avLst/>
          </a:prstGeom>
          <a:noFill/>
        </p:spPr>
        <p:txBody>
          <a:bodyPr wrap="square" rtlCol="0">
            <a:spAutoFit/>
          </a:bodyPr>
          <a:lstStyle/>
          <a:p>
            <a:pPr marL="214313" indent="-214313">
              <a:spcAft>
                <a:spcPts val="1800"/>
              </a:spcAft>
              <a:buFont typeface="Arial" charset="0"/>
              <a:buChar char="•"/>
            </a:pPr>
            <a:r>
              <a:rPr lang="en-US" sz="1650" dirty="0"/>
              <a:t>Can you send an employee home if they exhibit symptoms during a pandemic?</a:t>
            </a:r>
          </a:p>
          <a:p>
            <a:pPr marL="214313" indent="-214313">
              <a:spcAft>
                <a:spcPts val="1800"/>
              </a:spcAft>
              <a:buFont typeface="Arial" charset="0"/>
              <a:buChar char="•"/>
            </a:pPr>
            <a:r>
              <a:rPr lang="en-US" sz="1650" dirty="0"/>
              <a:t>During a pandemic, how much information may an employer request from an employee?</a:t>
            </a:r>
          </a:p>
          <a:p>
            <a:pPr marL="214313" indent="-214313">
              <a:spcAft>
                <a:spcPts val="1800"/>
              </a:spcAft>
              <a:buFont typeface="Arial" charset="0"/>
              <a:buChar char="•"/>
            </a:pPr>
            <a:r>
              <a:rPr lang="en-US" sz="1650" dirty="0"/>
              <a:t>During a pandemic, can we take temperatures?</a:t>
            </a:r>
          </a:p>
          <a:p>
            <a:pPr marL="214313" indent="-214313">
              <a:spcAft>
                <a:spcPts val="1800"/>
              </a:spcAft>
              <a:buFont typeface="Arial" charset="0"/>
              <a:buChar char="•"/>
            </a:pPr>
            <a:r>
              <a:rPr lang="en-US" sz="1650" dirty="0"/>
              <a:t>When employees return from travel, can the employer ask about exposure to pandemic?</a:t>
            </a:r>
          </a:p>
          <a:p>
            <a:pPr marL="214313" indent="-214313">
              <a:spcAft>
                <a:spcPts val="1800"/>
              </a:spcAft>
              <a:buFont typeface="Arial" charset="0"/>
              <a:buChar char="•"/>
            </a:pPr>
            <a:r>
              <a:rPr lang="en-US" sz="1650" dirty="0"/>
              <a:t>During a pandemic, can an employer ask why an employee was absent from work if the employer suspects it was for medical reasons?</a:t>
            </a:r>
          </a:p>
        </p:txBody>
      </p:sp>
    </p:spTree>
    <p:extLst>
      <p:ext uri="{BB962C8B-B14F-4D97-AF65-F5344CB8AC3E}">
        <p14:creationId xmlns:p14="http://schemas.microsoft.com/office/powerpoint/2010/main" val="570723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228600"/>
            <a:ext cx="4038600" cy="742950"/>
          </a:xfrm>
          <a:prstGeom prst="rect">
            <a:avLst/>
          </a:prstGeom>
          <a:solidFill>
            <a:srgbClr val="0F2B7B"/>
          </a:solidFill>
          <a:ln>
            <a:solidFill>
              <a:srgbClr val="0F2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t>OSHA GUIDELINES</a:t>
            </a:r>
          </a:p>
        </p:txBody>
      </p:sp>
      <p:sp>
        <p:nvSpPr>
          <p:cNvPr id="7" name="TextBox 6"/>
          <p:cNvSpPr txBox="1"/>
          <p:nvPr/>
        </p:nvSpPr>
        <p:spPr>
          <a:xfrm>
            <a:off x="1143000" y="1936283"/>
            <a:ext cx="8229600" cy="2985433"/>
          </a:xfrm>
          <a:prstGeom prst="rect">
            <a:avLst/>
          </a:prstGeom>
          <a:noFill/>
        </p:spPr>
        <p:txBody>
          <a:bodyPr wrap="square" rtlCol="0">
            <a:spAutoFit/>
          </a:bodyPr>
          <a:lstStyle/>
          <a:p>
            <a:pPr marL="214313" indent="-214313">
              <a:spcAft>
                <a:spcPts val="3150"/>
              </a:spcAft>
              <a:buFont typeface="Arial" charset="0"/>
              <a:buChar char="•"/>
            </a:pPr>
            <a:r>
              <a:rPr lang="en-US" dirty="0"/>
              <a:t>OSHA Recently released guidelines can be found at: https://</a:t>
            </a:r>
            <a:r>
              <a:rPr lang="en-US" dirty="0" err="1"/>
              <a:t>www.osha.gov</a:t>
            </a:r>
            <a:r>
              <a:rPr lang="en-US" dirty="0"/>
              <a:t>/SLTC/covid-19/</a:t>
            </a:r>
          </a:p>
          <a:p>
            <a:pPr marL="214313" indent="-214313">
              <a:spcAft>
                <a:spcPts val="3150"/>
              </a:spcAft>
              <a:buFont typeface="Arial" charset="0"/>
              <a:buChar char="•"/>
            </a:pPr>
            <a:r>
              <a:rPr lang="en-US" dirty="0"/>
              <a:t>Designate an area for people to go to if they feel ill</a:t>
            </a:r>
          </a:p>
          <a:p>
            <a:pPr marL="214313" indent="-214313">
              <a:spcAft>
                <a:spcPts val="3150"/>
              </a:spcAft>
              <a:buFont typeface="Arial" charset="0"/>
              <a:buChar char="•"/>
            </a:pPr>
            <a:r>
              <a:rPr lang="en-US" dirty="0"/>
              <a:t>Provide training on protective clothing, sanitation methods, </a:t>
            </a:r>
            <a:r>
              <a:rPr lang="en-US" dirty="0" err="1"/>
              <a:t>etc</a:t>
            </a:r>
            <a:endParaRPr lang="en-US" dirty="0"/>
          </a:p>
          <a:p>
            <a:pPr marL="214313" indent="-214313">
              <a:spcAft>
                <a:spcPts val="3150"/>
              </a:spcAft>
              <a:buFont typeface="Arial" charset="0"/>
              <a:buChar char="•"/>
            </a:pPr>
            <a:r>
              <a:rPr lang="en-US" dirty="0"/>
              <a:t>Understand the risk exposure for each of your job classifications and develop a plan to address</a:t>
            </a:r>
          </a:p>
        </p:txBody>
      </p:sp>
    </p:spTree>
    <p:extLst>
      <p:ext uri="{BB962C8B-B14F-4D97-AF65-F5344CB8AC3E}">
        <p14:creationId xmlns:p14="http://schemas.microsoft.com/office/powerpoint/2010/main" val="4147099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4200" y="228600"/>
            <a:ext cx="3581400" cy="1200150"/>
          </a:xfrm>
          <a:prstGeom prst="rect">
            <a:avLst/>
          </a:prstGeom>
          <a:solidFill>
            <a:srgbClr val="0F2B7B"/>
          </a:solidFill>
          <a:ln>
            <a:solidFill>
              <a:srgbClr val="0F2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cap="all" dirty="0"/>
              <a:t>The Families First Coronavirus Response Act</a:t>
            </a:r>
            <a:endParaRPr lang="en-US" sz="2700" b="1" cap="all" dirty="0"/>
          </a:p>
        </p:txBody>
      </p:sp>
      <p:sp>
        <p:nvSpPr>
          <p:cNvPr id="7" name="TextBox 6"/>
          <p:cNvSpPr txBox="1"/>
          <p:nvPr/>
        </p:nvSpPr>
        <p:spPr>
          <a:xfrm>
            <a:off x="794238" y="2209800"/>
            <a:ext cx="8229600" cy="3139321"/>
          </a:xfrm>
          <a:prstGeom prst="rect">
            <a:avLst/>
          </a:prstGeom>
          <a:noFill/>
        </p:spPr>
        <p:txBody>
          <a:bodyPr wrap="square" rtlCol="0">
            <a:spAutoFit/>
          </a:bodyPr>
          <a:lstStyle/>
          <a:p>
            <a:pPr marL="257175" indent="-257175">
              <a:buFont typeface="Arial" panose="020B0604020202020204" pitchFamily="34" charset="0"/>
              <a:buChar char="•"/>
            </a:pPr>
            <a:r>
              <a:rPr lang="en-US" sz="1650" dirty="0"/>
              <a:t>The Families First Coronavirus Response Act (H.R. 6201) (the “Bill”), was signed by the President on March 18, 2020</a:t>
            </a:r>
          </a:p>
          <a:p>
            <a:pPr marL="257175" indent="-257175">
              <a:buFont typeface="Arial" panose="020B0604020202020204" pitchFamily="34" charset="0"/>
              <a:buChar char="•"/>
            </a:pPr>
            <a:endParaRPr lang="en-US" sz="1650" dirty="0"/>
          </a:p>
          <a:p>
            <a:pPr marL="257175" indent="-257175">
              <a:buFont typeface="Arial" panose="020B0604020202020204" pitchFamily="34" charset="0"/>
              <a:buChar char="•"/>
            </a:pPr>
            <a:r>
              <a:rPr lang="en-US" sz="1650" dirty="0"/>
              <a:t>The effective date is somewhat confusing but it appears to be April 2, 2020 and is to expire on December 31, 2020</a:t>
            </a:r>
          </a:p>
          <a:p>
            <a:pPr marL="257175" indent="-257175">
              <a:buFont typeface="Arial" panose="020B0604020202020204" pitchFamily="34" charset="0"/>
              <a:buChar char="•"/>
            </a:pPr>
            <a:endParaRPr lang="en-US" sz="1650" dirty="0"/>
          </a:p>
          <a:p>
            <a:pPr marL="257175" indent="-257175">
              <a:buFont typeface="Arial" panose="020B0604020202020204" pitchFamily="34" charset="0"/>
              <a:buChar char="•"/>
            </a:pPr>
            <a:r>
              <a:rPr lang="en-US" sz="1650" dirty="0"/>
              <a:t>The language in the Act is brief and few details for regulations and administrative guidance are currently available</a:t>
            </a:r>
          </a:p>
          <a:p>
            <a:pPr marL="257175" indent="-257175">
              <a:buFont typeface="Arial" panose="020B0604020202020204" pitchFamily="34" charset="0"/>
              <a:buChar char="•"/>
            </a:pPr>
            <a:endParaRPr lang="en-US" sz="1650" dirty="0"/>
          </a:p>
          <a:p>
            <a:pPr marL="257175" indent="-257175">
              <a:buFont typeface="Arial" panose="020B0604020202020204" pitchFamily="34" charset="0"/>
              <a:buChar char="•"/>
            </a:pPr>
            <a:r>
              <a:rPr lang="en-US" sz="1650" dirty="0"/>
              <a:t>Many attorneys are recommending patience at this time and not to communicate procedures to employees until more details are available</a:t>
            </a:r>
          </a:p>
          <a:p>
            <a:endParaRPr lang="en-US" sz="1650" dirty="0"/>
          </a:p>
        </p:txBody>
      </p:sp>
    </p:spTree>
    <p:extLst>
      <p:ext uri="{BB962C8B-B14F-4D97-AF65-F5344CB8AC3E}">
        <p14:creationId xmlns:p14="http://schemas.microsoft.com/office/powerpoint/2010/main" val="1313445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6600" y="228600"/>
            <a:ext cx="3505200" cy="742950"/>
          </a:xfrm>
          <a:prstGeom prst="rect">
            <a:avLst/>
          </a:prstGeom>
          <a:solidFill>
            <a:srgbClr val="0F2B7B"/>
          </a:solidFill>
          <a:ln>
            <a:solidFill>
              <a:srgbClr val="0F2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t>WHAT WE DO KNOW</a:t>
            </a:r>
          </a:p>
        </p:txBody>
      </p:sp>
      <p:sp>
        <p:nvSpPr>
          <p:cNvPr id="7" name="TextBox 6"/>
          <p:cNvSpPr txBox="1"/>
          <p:nvPr/>
        </p:nvSpPr>
        <p:spPr>
          <a:xfrm>
            <a:off x="914400" y="1981200"/>
            <a:ext cx="8229600" cy="2603277"/>
          </a:xfrm>
          <a:prstGeom prst="rect">
            <a:avLst/>
          </a:prstGeom>
          <a:noFill/>
        </p:spPr>
        <p:txBody>
          <a:bodyPr wrap="square" rtlCol="0">
            <a:spAutoFit/>
          </a:bodyPr>
          <a:lstStyle/>
          <a:p>
            <a:pPr marL="257175" indent="-257175">
              <a:spcAft>
                <a:spcPts val="1650"/>
              </a:spcAft>
              <a:buFont typeface="Arial" panose="020B0604020202020204" pitchFamily="34" charset="0"/>
              <a:buChar char="•"/>
            </a:pPr>
            <a:r>
              <a:rPr lang="en-US" dirty="0"/>
              <a:t>Emergency Paid Sick Leave is available under the Act</a:t>
            </a:r>
          </a:p>
          <a:p>
            <a:pPr marL="257175" indent="-257175">
              <a:spcAft>
                <a:spcPts val="1650"/>
              </a:spcAft>
              <a:buFont typeface="Arial" panose="020B0604020202020204" pitchFamily="34" charset="0"/>
              <a:buChar char="•"/>
            </a:pPr>
            <a:r>
              <a:rPr lang="en-US" dirty="0"/>
              <a:t>Family and Medical Leave has been expanded and redefined under the Act</a:t>
            </a:r>
          </a:p>
          <a:p>
            <a:pPr marL="257175" indent="-257175">
              <a:spcAft>
                <a:spcPts val="1650"/>
              </a:spcAft>
              <a:buFont typeface="Arial" panose="020B0604020202020204" pitchFamily="34" charset="0"/>
              <a:buChar char="•"/>
            </a:pPr>
            <a:r>
              <a:rPr lang="en-US" dirty="0"/>
              <a:t>Tax Credits to employers will be used to fund benefits under the Act</a:t>
            </a:r>
          </a:p>
          <a:p>
            <a:pPr marL="257175" indent="-257175">
              <a:spcAft>
                <a:spcPts val="1650"/>
              </a:spcAft>
              <a:buFont typeface="Arial" panose="020B0604020202020204" pitchFamily="34" charset="0"/>
              <a:buChar char="•"/>
            </a:pPr>
            <a:r>
              <a:rPr lang="en-US" dirty="0"/>
              <a:t>There is funding for additional Unemployment Compensation by the Federal Government</a:t>
            </a:r>
          </a:p>
          <a:p>
            <a:pPr marL="257175" indent="-257175">
              <a:spcAft>
                <a:spcPts val="1650"/>
              </a:spcAft>
              <a:buFont typeface="Arial" panose="020B0604020202020204" pitchFamily="34" charset="0"/>
              <a:buChar char="•"/>
            </a:pPr>
            <a:endParaRPr lang="en-US" sz="1650" dirty="0"/>
          </a:p>
        </p:txBody>
      </p:sp>
    </p:spTree>
    <p:extLst>
      <p:ext uri="{BB962C8B-B14F-4D97-AF65-F5344CB8AC3E}">
        <p14:creationId xmlns:p14="http://schemas.microsoft.com/office/powerpoint/2010/main" val="3511585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30199"/>
            <a:ext cx="3886200" cy="866590"/>
          </a:xfrm>
          <a:prstGeom prst="rect">
            <a:avLst/>
          </a:prstGeom>
          <a:solidFill>
            <a:srgbClr val="0F2B7B"/>
          </a:solidFill>
          <a:ln>
            <a:solidFill>
              <a:srgbClr val="0F2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t>THE EMERGENCY PAID SICK LEAVE ACT</a:t>
            </a:r>
          </a:p>
        </p:txBody>
      </p:sp>
      <p:sp>
        <p:nvSpPr>
          <p:cNvPr id="7" name="TextBox 6"/>
          <p:cNvSpPr txBox="1"/>
          <p:nvPr/>
        </p:nvSpPr>
        <p:spPr>
          <a:xfrm>
            <a:off x="914400" y="1752600"/>
            <a:ext cx="8229600" cy="5342488"/>
          </a:xfrm>
          <a:prstGeom prst="rect">
            <a:avLst/>
          </a:prstGeom>
          <a:noFill/>
        </p:spPr>
        <p:txBody>
          <a:bodyPr wrap="square" rtlCol="0">
            <a:spAutoFit/>
          </a:bodyPr>
          <a:lstStyle/>
          <a:p>
            <a:pPr marL="257175" indent="-257175">
              <a:spcAft>
                <a:spcPts val="1650"/>
              </a:spcAft>
              <a:buFont typeface="Arial" panose="020B0604020202020204" pitchFamily="34" charset="0"/>
              <a:buChar char="•"/>
            </a:pPr>
            <a:r>
              <a:rPr lang="en-US" sz="1500" dirty="0"/>
              <a:t>Under the Act, employers with less than 500 employees are required to provide 80 hours of paid sick time for full-time employees who are unable to work, or telework</a:t>
            </a:r>
          </a:p>
          <a:p>
            <a:pPr marL="257175" indent="-257175">
              <a:spcAft>
                <a:spcPts val="1650"/>
              </a:spcAft>
              <a:buFont typeface="Arial" panose="020B0604020202020204" pitchFamily="34" charset="0"/>
              <a:buChar char="•"/>
            </a:pPr>
            <a:r>
              <a:rPr lang="en-US" sz="1500" dirty="0"/>
              <a:t>Part-time employees are eligible for the average number of hours worked in a two-week period</a:t>
            </a:r>
          </a:p>
          <a:p>
            <a:pPr marL="257175" indent="-257175">
              <a:spcAft>
                <a:spcPts val="1650"/>
              </a:spcAft>
              <a:buFont typeface="Arial" panose="020B0604020202020204" pitchFamily="34" charset="0"/>
              <a:buChar char="•"/>
            </a:pPr>
            <a:r>
              <a:rPr lang="en-US" sz="1500" dirty="0"/>
              <a:t>The bill will provide relief for several reasons, including:</a:t>
            </a:r>
          </a:p>
          <a:p>
            <a:pPr marL="600075" lvl="1" indent="-257175">
              <a:spcAft>
                <a:spcPts val="1650"/>
              </a:spcAft>
              <a:buFont typeface="Arial" panose="020B0604020202020204" pitchFamily="34" charset="0"/>
              <a:buChar char="•"/>
            </a:pPr>
            <a:r>
              <a:rPr lang="en-US" sz="1500" dirty="0"/>
              <a:t>If the employee has been ordered by the government to quarantine or isolate or has been advised by a health care provider to self-quarantine because of COVID-19 </a:t>
            </a:r>
          </a:p>
          <a:p>
            <a:pPr marL="600075" lvl="1" indent="-257175">
              <a:spcAft>
                <a:spcPts val="1650"/>
              </a:spcAft>
              <a:buFont typeface="Arial" panose="020B0604020202020204" pitchFamily="34" charset="0"/>
              <a:buChar char="•"/>
            </a:pPr>
            <a:r>
              <a:rPr lang="en-US" sz="1500" dirty="0"/>
              <a:t>If they have symptoms of COVID-19 and are seeking a medical diagnosis</a:t>
            </a:r>
          </a:p>
          <a:p>
            <a:pPr marL="600075" lvl="1" indent="-257175">
              <a:spcAft>
                <a:spcPts val="1650"/>
              </a:spcAft>
              <a:buFont typeface="Arial" panose="020B0604020202020204" pitchFamily="34" charset="0"/>
              <a:buChar char="•"/>
            </a:pPr>
            <a:r>
              <a:rPr lang="en-US" sz="1500" dirty="0"/>
              <a:t>If they are caring for a relative who is in quarantine or isolation</a:t>
            </a:r>
          </a:p>
          <a:p>
            <a:pPr marL="600075" lvl="1" indent="-257175">
              <a:spcAft>
                <a:spcPts val="1650"/>
              </a:spcAft>
              <a:buFont typeface="Arial" panose="020B0604020202020204" pitchFamily="34" charset="0"/>
              <a:buChar char="•"/>
            </a:pPr>
            <a:r>
              <a:rPr lang="en-US" sz="1500" dirty="0"/>
              <a:t>If their child's school or child care service is closed because of the public health emergency.</a:t>
            </a:r>
          </a:p>
          <a:p>
            <a:pPr marL="257175" indent="-257175">
              <a:spcAft>
                <a:spcPts val="1650"/>
              </a:spcAft>
              <a:buFont typeface="Arial" panose="020B0604020202020204" pitchFamily="34" charset="0"/>
              <a:buChar char="•"/>
            </a:pPr>
            <a:endParaRPr lang="en-US" sz="1500" dirty="0"/>
          </a:p>
          <a:p>
            <a:pPr marL="257175" indent="-257175">
              <a:spcAft>
                <a:spcPts val="1650"/>
              </a:spcAft>
              <a:buFont typeface="Arial" panose="020B0604020202020204" pitchFamily="34" charset="0"/>
              <a:buChar char="•"/>
            </a:pPr>
            <a:endParaRPr lang="en-US" sz="1500" dirty="0"/>
          </a:p>
          <a:p>
            <a:pPr marL="257175" indent="-257175">
              <a:spcAft>
                <a:spcPts val="1650"/>
              </a:spcAft>
              <a:buFont typeface="Arial" panose="020B0604020202020204" pitchFamily="34" charset="0"/>
              <a:buChar char="•"/>
            </a:pPr>
            <a:endParaRPr lang="en-US" dirty="0"/>
          </a:p>
          <a:p>
            <a:pPr marL="257175" indent="-257175">
              <a:spcAft>
                <a:spcPts val="1650"/>
              </a:spcAft>
              <a:buFont typeface="Arial" panose="020B0604020202020204" pitchFamily="34" charset="0"/>
              <a:buChar char="•"/>
            </a:pPr>
            <a:endParaRPr lang="en-US" sz="1650" dirty="0"/>
          </a:p>
        </p:txBody>
      </p:sp>
    </p:spTree>
    <p:extLst>
      <p:ext uri="{BB962C8B-B14F-4D97-AF65-F5344CB8AC3E}">
        <p14:creationId xmlns:p14="http://schemas.microsoft.com/office/powerpoint/2010/main" val="1660003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6600" y="381000"/>
            <a:ext cx="3429000" cy="971550"/>
          </a:xfrm>
          <a:prstGeom prst="rect">
            <a:avLst/>
          </a:prstGeom>
          <a:solidFill>
            <a:srgbClr val="0F2B7B"/>
          </a:solidFill>
          <a:ln>
            <a:solidFill>
              <a:srgbClr val="0F2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t>THE EMERGENCY PAID SICK LEAVE ACT</a:t>
            </a:r>
          </a:p>
        </p:txBody>
      </p:sp>
      <p:sp>
        <p:nvSpPr>
          <p:cNvPr id="7" name="TextBox 6"/>
          <p:cNvSpPr txBox="1"/>
          <p:nvPr/>
        </p:nvSpPr>
        <p:spPr>
          <a:xfrm>
            <a:off x="876300" y="1676400"/>
            <a:ext cx="8229600" cy="5816977"/>
          </a:xfrm>
          <a:prstGeom prst="rect">
            <a:avLst/>
          </a:prstGeom>
          <a:noFill/>
        </p:spPr>
        <p:txBody>
          <a:bodyPr wrap="square" rtlCol="0">
            <a:spAutoFit/>
          </a:bodyPr>
          <a:lstStyle/>
          <a:p>
            <a:pPr marL="257175" indent="-257175">
              <a:spcAft>
                <a:spcPts val="1650"/>
              </a:spcAft>
              <a:buFont typeface="Arial" panose="020B0604020202020204" pitchFamily="34" charset="0"/>
              <a:buChar char="•"/>
            </a:pPr>
            <a:r>
              <a:rPr lang="en-US" sz="1500" dirty="0"/>
              <a:t>There is no eligibility or waiting periods for sick time eligibility</a:t>
            </a:r>
          </a:p>
          <a:p>
            <a:pPr marL="257175" indent="-257175">
              <a:spcAft>
                <a:spcPts val="1650"/>
              </a:spcAft>
              <a:buFont typeface="Arial" panose="020B0604020202020204" pitchFamily="34" charset="0"/>
              <a:buChar char="•"/>
            </a:pPr>
            <a:r>
              <a:rPr lang="en-US" sz="1500" dirty="0"/>
              <a:t>Paid sick time is calculated using the employee’s regular rate of pay not to exceed $511/day or $5,110 in aggregate when used in conjunction with an official isolation order, doctor’s recommendation for self-quarantine, or employee is experiencing symptoms and is seeking a medical diagnosis</a:t>
            </a:r>
          </a:p>
          <a:p>
            <a:pPr marL="257175" indent="-257175">
              <a:spcAft>
                <a:spcPts val="1650"/>
              </a:spcAft>
              <a:buFont typeface="Arial" panose="020B0604020202020204" pitchFamily="34" charset="0"/>
              <a:buChar char="•"/>
            </a:pPr>
            <a:r>
              <a:rPr lang="en-US" sz="1500" dirty="0"/>
              <a:t>Paid sick time is calculated using the employee’s regular rate of pay not to exceed $200/day or $2,000 in aggregate when used in response to caring for an individual of caring for child when no child care is available</a:t>
            </a:r>
          </a:p>
          <a:p>
            <a:pPr marL="257175" indent="-257175">
              <a:spcAft>
                <a:spcPts val="1650"/>
              </a:spcAft>
              <a:buFont typeface="Arial" panose="020B0604020202020204" pitchFamily="34" charset="0"/>
              <a:buChar char="•"/>
            </a:pPr>
            <a:r>
              <a:rPr lang="en-US" sz="1500" dirty="0"/>
              <a:t>Employers MAY NOT require an employee to substitute other paid sick time provided by the employer</a:t>
            </a:r>
          </a:p>
          <a:p>
            <a:pPr marL="257175" indent="-257175">
              <a:spcAft>
                <a:spcPts val="1650"/>
              </a:spcAft>
              <a:buFont typeface="Arial" panose="020B0604020202020204" pitchFamily="34" charset="0"/>
              <a:buChar char="•"/>
            </a:pPr>
            <a:r>
              <a:rPr lang="en-US" sz="1500" dirty="0"/>
              <a:t>Exemptions, as with expanded FMLA may be available</a:t>
            </a:r>
          </a:p>
          <a:p>
            <a:pPr>
              <a:spcAft>
                <a:spcPts val="1650"/>
              </a:spcAft>
            </a:pPr>
            <a:endParaRPr lang="en-US" sz="1500" dirty="0"/>
          </a:p>
          <a:p>
            <a:pPr marL="257175" indent="-257175">
              <a:spcAft>
                <a:spcPts val="1650"/>
              </a:spcAft>
              <a:buFont typeface="Arial" panose="020B0604020202020204" pitchFamily="34" charset="0"/>
              <a:buChar char="•"/>
            </a:pPr>
            <a:endParaRPr lang="en-US" sz="1500" dirty="0"/>
          </a:p>
          <a:p>
            <a:pPr marL="257175" indent="-257175">
              <a:spcAft>
                <a:spcPts val="1650"/>
              </a:spcAft>
              <a:buFont typeface="Arial" panose="020B0604020202020204" pitchFamily="34" charset="0"/>
              <a:buChar char="•"/>
            </a:pPr>
            <a:endParaRPr lang="en-US" sz="1500" dirty="0"/>
          </a:p>
          <a:p>
            <a:pPr marL="257175" indent="-257175">
              <a:spcAft>
                <a:spcPts val="1650"/>
              </a:spcAft>
              <a:buFont typeface="Arial" panose="020B0604020202020204" pitchFamily="34" charset="0"/>
              <a:buChar char="•"/>
            </a:pPr>
            <a:endParaRPr lang="en-US" dirty="0"/>
          </a:p>
          <a:p>
            <a:pPr marL="257175" indent="-257175">
              <a:spcAft>
                <a:spcPts val="1650"/>
              </a:spcAft>
              <a:buFont typeface="Arial" panose="020B0604020202020204" pitchFamily="34" charset="0"/>
              <a:buChar char="•"/>
            </a:pPr>
            <a:endParaRPr lang="en-US" sz="1650" dirty="0"/>
          </a:p>
        </p:txBody>
      </p:sp>
    </p:spTree>
    <p:extLst>
      <p:ext uri="{BB962C8B-B14F-4D97-AF65-F5344CB8AC3E}">
        <p14:creationId xmlns:p14="http://schemas.microsoft.com/office/powerpoint/2010/main" val="2556355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0" y="304800"/>
            <a:ext cx="3429000" cy="1049482"/>
          </a:xfrm>
          <a:prstGeom prst="rect">
            <a:avLst/>
          </a:prstGeom>
          <a:solidFill>
            <a:srgbClr val="0F2B7B"/>
          </a:solidFill>
          <a:ln>
            <a:solidFill>
              <a:srgbClr val="0F2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t>EMERGENCY FAMILY AND MEDICAL LEAVE EXPANSION ACT </a:t>
            </a:r>
          </a:p>
        </p:txBody>
      </p:sp>
      <p:sp>
        <p:nvSpPr>
          <p:cNvPr id="7" name="TextBox 6"/>
          <p:cNvSpPr txBox="1"/>
          <p:nvPr/>
        </p:nvSpPr>
        <p:spPr>
          <a:xfrm>
            <a:off x="912725" y="1905000"/>
            <a:ext cx="8229600" cy="4239622"/>
          </a:xfrm>
          <a:prstGeom prst="rect">
            <a:avLst/>
          </a:prstGeom>
          <a:noFill/>
        </p:spPr>
        <p:txBody>
          <a:bodyPr wrap="square" rtlCol="0">
            <a:spAutoFit/>
          </a:bodyPr>
          <a:lstStyle/>
          <a:p>
            <a:pPr marL="257175" indent="-257175">
              <a:spcAft>
                <a:spcPts val="1650"/>
              </a:spcAft>
              <a:buFont typeface="Arial" panose="020B0604020202020204" pitchFamily="34" charset="0"/>
              <a:buChar char="•"/>
            </a:pPr>
            <a:r>
              <a:rPr lang="en-US" sz="1500" dirty="0"/>
              <a:t>Covers employers with less than 500 employees, including small employers</a:t>
            </a:r>
          </a:p>
          <a:p>
            <a:pPr marL="257175" indent="-257175">
              <a:spcAft>
                <a:spcPts val="1650"/>
              </a:spcAft>
              <a:buFont typeface="Arial" panose="020B0604020202020204" pitchFamily="34" charset="0"/>
              <a:buChar char="•"/>
            </a:pPr>
            <a:r>
              <a:rPr lang="en-US" sz="1500" dirty="0"/>
              <a:t>Employers with less than 50 employees may seek exemption from coverage if the requirements of the Act “would jeopardize the viability of the business as a going concern”.  Additionally, there are specific exclusions for some healthcare workers</a:t>
            </a:r>
          </a:p>
          <a:p>
            <a:pPr marL="257175" indent="-257175">
              <a:spcAft>
                <a:spcPts val="1650"/>
              </a:spcAft>
              <a:buFont typeface="Arial" panose="020B0604020202020204" pitchFamily="34" charset="0"/>
              <a:buChar char="•"/>
            </a:pPr>
            <a:r>
              <a:rPr lang="en-US" sz="1500" dirty="0"/>
              <a:t>The bill provides 12 weeks of job-protected coverage for employees that have been with the company for at least 30 days.  There is limited reinstatement rights for employers with less than 25 employees</a:t>
            </a:r>
          </a:p>
          <a:p>
            <a:pPr marL="257175" indent="-257175">
              <a:spcAft>
                <a:spcPts val="1650"/>
              </a:spcAft>
              <a:buFont typeface="Arial" panose="020B0604020202020204" pitchFamily="34" charset="0"/>
              <a:buChar char="•"/>
            </a:pPr>
            <a:r>
              <a:rPr lang="en-US" sz="1500" dirty="0"/>
              <a:t>Reasons for eligibility include the inability to work, or telework due to school closures or lack of day care for employees with a child under the age of 18</a:t>
            </a:r>
          </a:p>
          <a:p>
            <a:pPr marL="257175" indent="-257175">
              <a:spcAft>
                <a:spcPts val="1650"/>
              </a:spcAft>
              <a:buFont typeface="Arial" panose="020B0604020202020204" pitchFamily="34" charset="0"/>
              <a:buChar char="•"/>
            </a:pPr>
            <a:r>
              <a:rPr lang="en-US" sz="1500" dirty="0"/>
              <a:t>Pay will be capped at $200 a day (or $10,000 total) </a:t>
            </a:r>
          </a:p>
          <a:p>
            <a:pPr>
              <a:spcAft>
                <a:spcPts val="1650"/>
              </a:spcAft>
            </a:pPr>
            <a:endParaRPr lang="en-US" dirty="0"/>
          </a:p>
          <a:p>
            <a:pPr marL="257175" indent="-257175">
              <a:spcAft>
                <a:spcPts val="1650"/>
              </a:spcAft>
              <a:buFont typeface="Arial" panose="020B0604020202020204" pitchFamily="34" charset="0"/>
              <a:buChar char="•"/>
            </a:pPr>
            <a:endParaRPr lang="en-US" sz="1650" dirty="0"/>
          </a:p>
        </p:txBody>
      </p:sp>
    </p:spTree>
    <p:extLst>
      <p:ext uri="{BB962C8B-B14F-4D97-AF65-F5344CB8AC3E}">
        <p14:creationId xmlns:p14="http://schemas.microsoft.com/office/powerpoint/2010/main" val="451894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304800"/>
            <a:ext cx="4038600" cy="1123950"/>
          </a:xfrm>
          <a:prstGeom prst="rect">
            <a:avLst/>
          </a:prstGeom>
          <a:solidFill>
            <a:srgbClr val="0F2B7B"/>
          </a:solidFill>
          <a:ln>
            <a:solidFill>
              <a:srgbClr val="0F2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t>EMERGENCY FAMILY AND MEDICAL LEAVE EXPANSION ACT </a:t>
            </a:r>
          </a:p>
        </p:txBody>
      </p:sp>
      <p:sp>
        <p:nvSpPr>
          <p:cNvPr id="7" name="TextBox 6"/>
          <p:cNvSpPr txBox="1"/>
          <p:nvPr/>
        </p:nvSpPr>
        <p:spPr>
          <a:xfrm>
            <a:off x="838200" y="2209800"/>
            <a:ext cx="8229600" cy="3790781"/>
          </a:xfrm>
          <a:prstGeom prst="rect">
            <a:avLst/>
          </a:prstGeom>
          <a:noFill/>
        </p:spPr>
        <p:txBody>
          <a:bodyPr wrap="square" rtlCol="0">
            <a:spAutoFit/>
          </a:bodyPr>
          <a:lstStyle/>
          <a:p>
            <a:pPr marL="257175" indent="-257175">
              <a:spcAft>
                <a:spcPts val="1650"/>
              </a:spcAft>
              <a:buFont typeface="Arial" panose="020B0604020202020204" pitchFamily="34" charset="0"/>
              <a:buChar char="•"/>
            </a:pPr>
            <a:r>
              <a:rPr lang="en-US" sz="1500" dirty="0"/>
              <a:t>Under the Act, the first 10 days are unpaid, but for the next 10 weeks, eligible employees (those who have been employed with the employer for at least 30 calendar days) will receive two-thirds pay while on leave</a:t>
            </a:r>
          </a:p>
          <a:p>
            <a:pPr marL="257175" indent="-257175">
              <a:spcAft>
                <a:spcPts val="1650"/>
              </a:spcAft>
              <a:buFont typeface="Arial" panose="020B0604020202020204" pitchFamily="34" charset="0"/>
              <a:buChar char="•"/>
            </a:pPr>
            <a:r>
              <a:rPr lang="en-US" sz="1500" dirty="0"/>
              <a:t>The calculation for 2/3 pay is regular rate of pay </a:t>
            </a:r>
            <a:r>
              <a:rPr lang="en-US" sz="1500" u="sng" dirty="0"/>
              <a:t>and</a:t>
            </a:r>
            <a:r>
              <a:rPr lang="en-US" sz="1500" dirty="0"/>
              <a:t> the number of hours the employee would otherwise be scheduled to work.  For variable scheduling, there is a 6 month look back</a:t>
            </a:r>
            <a:endParaRPr lang="en-US" sz="1500" u="sng" dirty="0"/>
          </a:p>
          <a:p>
            <a:pPr marL="257175" indent="-257175">
              <a:spcAft>
                <a:spcPts val="1650"/>
              </a:spcAft>
              <a:buFont typeface="Arial" panose="020B0604020202020204" pitchFamily="34" charset="0"/>
              <a:buChar char="•"/>
            </a:pPr>
            <a:r>
              <a:rPr lang="en-US" sz="1500" dirty="0"/>
              <a:t>Employees can elect to use accrued sick or personal time during the first 10 days but the employer may not require it</a:t>
            </a:r>
          </a:p>
          <a:p>
            <a:pPr marL="257175" indent="-257175">
              <a:spcAft>
                <a:spcPts val="1650"/>
              </a:spcAft>
              <a:buFont typeface="Arial" panose="020B0604020202020204" pitchFamily="34" charset="0"/>
              <a:buChar char="•"/>
            </a:pPr>
            <a:r>
              <a:rPr lang="en-US" sz="1500" dirty="0"/>
              <a:t>Employer’s are eligible for tax credits for the employer’s share of social security to offset the expense</a:t>
            </a:r>
          </a:p>
          <a:p>
            <a:pPr marL="257175" indent="-257175">
              <a:spcAft>
                <a:spcPts val="1650"/>
              </a:spcAft>
              <a:buFont typeface="Arial" panose="020B0604020202020204" pitchFamily="34" charset="0"/>
              <a:buChar char="•"/>
            </a:pPr>
            <a:endParaRPr lang="en-US" dirty="0"/>
          </a:p>
          <a:p>
            <a:pPr marL="257175" indent="-257175">
              <a:spcAft>
                <a:spcPts val="1650"/>
              </a:spcAft>
              <a:buFont typeface="Arial" panose="020B0604020202020204" pitchFamily="34" charset="0"/>
              <a:buChar char="•"/>
            </a:pPr>
            <a:endParaRPr lang="en-US" sz="1650" dirty="0"/>
          </a:p>
        </p:txBody>
      </p:sp>
    </p:spTree>
    <p:extLst>
      <p:ext uri="{BB962C8B-B14F-4D97-AF65-F5344CB8AC3E}">
        <p14:creationId xmlns:p14="http://schemas.microsoft.com/office/powerpoint/2010/main" val="1113202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152400"/>
            <a:ext cx="4038600" cy="1049482"/>
          </a:xfrm>
          <a:prstGeom prst="rect">
            <a:avLst/>
          </a:prstGeom>
          <a:solidFill>
            <a:srgbClr val="0F2B7B"/>
          </a:solidFill>
          <a:ln>
            <a:solidFill>
              <a:srgbClr val="0F2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t>BUSINESS OPERATIONS</a:t>
            </a:r>
          </a:p>
        </p:txBody>
      </p:sp>
      <p:sp>
        <p:nvSpPr>
          <p:cNvPr id="7" name="TextBox 6"/>
          <p:cNvSpPr txBox="1"/>
          <p:nvPr/>
        </p:nvSpPr>
        <p:spPr>
          <a:xfrm>
            <a:off x="1066800" y="1600200"/>
            <a:ext cx="8229600" cy="6240170"/>
          </a:xfrm>
          <a:prstGeom prst="rect">
            <a:avLst/>
          </a:prstGeom>
          <a:noFill/>
        </p:spPr>
        <p:txBody>
          <a:bodyPr wrap="square" rtlCol="0">
            <a:spAutoFit/>
          </a:bodyPr>
          <a:lstStyle/>
          <a:p>
            <a:pPr marL="257175" indent="-257175">
              <a:spcAft>
                <a:spcPts val="1650"/>
              </a:spcAft>
              <a:buFont typeface="Arial" panose="020B0604020202020204" pitchFamily="34" charset="0"/>
              <a:buChar char="•"/>
            </a:pPr>
            <a:r>
              <a:rPr lang="en-US" sz="1500" dirty="0"/>
              <a:t>Your organization may need to implement layoffs or furloughs</a:t>
            </a:r>
          </a:p>
          <a:p>
            <a:pPr marL="257175" indent="-257175">
              <a:spcAft>
                <a:spcPts val="1650"/>
              </a:spcAft>
              <a:buFont typeface="Arial" panose="020B0604020202020204" pitchFamily="34" charset="0"/>
              <a:buChar char="•"/>
            </a:pPr>
            <a:r>
              <a:rPr lang="en-US" sz="1500" dirty="0"/>
              <a:t>You will need to create documentation and processes for notifications, benefits administration, </a:t>
            </a:r>
            <a:r>
              <a:rPr lang="en-US" sz="1500" dirty="0" err="1"/>
              <a:t>etc</a:t>
            </a:r>
            <a:endParaRPr lang="en-US" sz="1500" dirty="0"/>
          </a:p>
          <a:p>
            <a:pPr marL="257175" indent="-257175">
              <a:spcAft>
                <a:spcPts val="1650"/>
              </a:spcAft>
              <a:buFont typeface="Arial" panose="020B0604020202020204" pitchFamily="34" charset="0"/>
              <a:buChar char="•"/>
            </a:pPr>
            <a:r>
              <a:rPr lang="en-US" sz="1500" dirty="0"/>
              <a:t>Consider your benefits plan for employees during layoff and contact your benefits broker for assistance with compliance </a:t>
            </a:r>
          </a:p>
          <a:p>
            <a:pPr marL="257175" indent="-257175">
              <a:spcAft>
                <a:spcPts val="1650"/>
              </a:spcAft>
              <a:buFont typeface="Arial" panose="020B0604020202020204" pitchFamily="34" charset="0"/>
              <a:buChar char="•"/>
            </a:pPr>
            <a:r>
              <a:rPr lang="en-US" sz="1500" dirty="0"/>
              <a:t>Have an ongoing communication plan with all employees, active and furloughed</a:t>
            </a:r>
          </a:p>
          <a:p>
            <a:pPr marL="257175" indent="-257175">
              <a:spcAft>
                <a:spcPts val="1650"/>
              </a:spcAft>
              <a:buFont typeface="Arial" panose="020B0604020202020204" pitchFamily="34" charset="0"/>
              <a:buChar char="•"/>
            </a:pPr>
            <a:r>
              <a:rPr lang="en-US" sz="1500" dirty="0"/>
              <a:t>Create policies for work-from-home employees</a:t>
            </a:r>
          </a:p>
          <a:p>
            <a:pPr marL="257175" indent="-257175">
              <a:spcAft>
                <a:spcPts val="1650"/>
              </a:spcAft>
              <a:buFont typeface="Arial" panose="020B0604020202020204" pitchFamily="34" charset="0"/>
              <a:buChar char="•"/>
            </a:pPr>
            <a:r>
              <a:rPr lang="en-US" sz="1500" dirty="0"/>
              <a:t>Engage managers in developing employee engagement plans</a:t>
            </a:r>
          </a:p>
          <a:p>
            <a:pPr marL="257175" indent="-257175">
              <a:spcAft>
                <a:spcPts val="1650"/>
              </a:spcAft>
              <a:buFont typeface="Arial" panose="020B0604020202020204" pitchFamily="34" charset="0"/>
              <a:buChar char="•"/>
            </a:pPr>
            <a:r>
              <a:rPr lang="en-US" sz="1500" dirty="0"/>
              <a:t>Can you use this time to work on your business</a:t>
            </a:r>
          </a:p>
          <a:p>
            <a:pPr marL="257175" indent="-257175">
              <a:spcAft>
                <a:spcPts val="1650"/>
              </a:spcAft>
              <a:buFont typeface="Arial" panose="020B0604020202020204" pitchFamily="34" charset="0"/>
              <a:buChar char="•"/>
            </a:pPr>
            <a:endParaRPr lang="en-US" sz="1500" dirty="0"/>
          </a:p>
          <a:p>
            <a:pPr>
              <a:spcAft>
                <a:spcPts val="1650"/>
              </a:spcAft>
            </a:pPr>
            <a:endParaRPr lang="en-US" sz="1500" dirty="0"/>
          </a:p>
          <a:p>
            <a:pPr marL="257175" indent="-257175">
              <a:spcAft>
                <a:spcPts val="1650"/>
              </a:spcAft>
              <a:buFont typeface="Arial" panose="020B0604020202020204" pitchFamily="34" charset="0"/>
              <a:buChar char="•"/>
            </a:pPr>
            <a:endParaRPr lang="en-US" sz="1500" dirty="0"/>
          </a:p>
          <a:p>
            <a:pPr marL="257175" indent="-257175">
              <a:spcAft>
                <a:spcPts val="1650"/>
              </a:spcAft>
              <a:buFont typeface="Arial" panose="020B0604020202020204" pitchFamily="34" charset="0"/>
              <a:buChar char="•"/>
            </a:pPr>
            <a:endParaRPr lang="en-US" sz="1500" dirty="0"/>
          </a:p>
          <a:p>
            <a:pPr marL="257175" indent="-257175">
              <a:spcAft>
                <a:spcPts val="1650"/>
              </a:spcAft>
              <a:buFont typeface="Arial" panose="020B0604020202020204" pitchFamily="34" charset="0"/>
              <a:buChar char="•"/>
            </a:pPr>
            <a:endParaRPr lang="en-US" dirty="0"/>
          </a:p>
          <a:p>
            <a:pPr marL="257175" indent="-257175">
              <a:spcAft>
                <a:spcPts val="1650"/>
              </a:spcAft>
              <a:buFont typeface="Arial" panose="020B0604020202020204" pitchFamily="34" charset="0"/>
              <a:buChar char="•"/>
            </a:pPr>
            <a:endParaRPr lang="en-US" sz="1650" dirty="0"/>
          </a:p>
        </p:txBody>
      </p:sp>
    </p:spTree>
    <p:extLst>
      <p:ext uri="{BB962C8B-B14F-4D97-AF65-F5344CB8AC3E}">
        <p14:creationId xmlns:p14="http://schemas.microsoft.com/office/powerpoint/2010/main" val="1336605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EFBA0F-C25A-4507-B0A1-44E37E259A18}"/>
              </a:ext>
            </a:extLst>
          </p:cNvPr>
          <p:cNvSpPr/>
          <p:nvPr/>
        </p:nvSpPr>
        <p:spPr>
          <a:xfrm>
            <a:off x="2752386" y="381000"/>
            <a:ext cx="4166012" cy="646331"/>
          </a:xfrm>
          <a:prstGeom prst="rect">
            <a:avLst/>
          </a:prstGeom>
        </p:spPr>
        <p:txBody>
          <a:bodyPr wrap="none">
            <a:spAutoFit/>
          </a:bodyPr>
          <a:lstStyle/>
          <a:p>
            <a:pPr algn="ctr"/>
            <a:r>
              <a:rPr lang="en-US" b="1" cap="all" dirty="0">
                <a:solidFill>
                  <a:srgbClr val="000000"/>
                </a:solidFill>
                <a:latin typeface="Calibri" panose="020F0502020204030204" pitchFamily="34" charset="0"/>
              </a:rPr>
              <a:t>COVID-19 and your business webinar</a:t>
            </a:r>
          </a:p>
          <a:p>
            <a:pPr algn="ctr"/>
            <a:endParaRPr lang="en-US" dirty="0"/>
          </a:p>
        </p:txBody>
      </p:sp>
      <p:sp>
        <p:nvSpPr>
          <p:cNvPr id="3" name="Rectangle 2">
            <a:extLst>
              <a:ext uri="{FF2B5EF4-FFF2-40B4-BE49-F238E27FC236}">
                <a16:creationId xmlns:a16="http://schemas.microsoft.com/office/drawing/2014/main" id="{E8946A4D-44B7-45AD-B2BF-3F5684196F10}"/>
              </a:ext>
            </a:extLst>
          </p:cNvPr>
          <p:cNvSpPr/>
          <p:nvPr/>
        </p:nvSpPr>
        <p:spPr>
          <a:xfrm>
            <a:off x="1447800" y="1447800"/>
            <a:ext cx="7162800" cy="3416320"/>
          </a:xfrm>
          <a:prstGeom prst="rect">
            <a:avLst/>
          </a:prstGeom>
        </p:spPr>
        <p:txBody>
          <a:bodyPr wrap="square">
            <a:spAutoFit/>
          </a:bodyPr>
          <a:lstStyle/>
          <a:p>
            <a:r>
              <a:rPr lang="en-US" i="1" dirty="0">
                <a:latin typeface="Calibri" panose="020F0502020204030204" pitchFamily="34" charset="0"/>
                <a:cs typeface="Calibri" panose="020F0502020204030204" pitchFamily="34" charset="0"/>
              </a:rPr>
              <a:t>Some Housekeeping Items:</a:t>
            </a:r>
          </a:p>
          <a:p>
            <a:endParaRPr lang="en-US"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US" dirty="0">
                <a:latin typeface="Calibri" panose="020F0502020204030204" pitchFamily="34" charset="0"/>
                <a:cs typeface="Calibri" panose="020F0502020204030204" pitchFamily="34" charset="0"/>
              </a:rPr>
              <a:t>All participants have been placed on mute.</a:t>
            </a:r>
          </a:p>
          <a:p>
            <a:pPr marL="285750" indent="-285750">
              <a:buFont typeface="Wingdings" panose="05000000000000000000" pitchFamily="2" charset="2"/>
              <a:buChar char="Ø"/>
            </a:pPr>
            <a:r>
              <a:rPr lang="en-US" dirty="0">
                <a:latin typeface="Calibri" panose="020F0502020204030204" pitchFamily="34" charset="0"/>
                <a:cs typeface="Calibri" panose="020F0502020204030204" pitchFamily="34" charset="0"/>
              </a:rPr>
              <a:t>All registrants will receive a follow up e-mail with a link to the recorded webinar and any training documentation.</a:t>
            </a:r>
          </a:p>
          <a:p>
            <a:pPr marL="285750" indent="-285750">
              <a:buFont typeface="Wingdings" panose="05000000000000000000" pitchFamily="2" charset="2"/>
              <a:buChar char="Ø"/>
            </a:pPr>
            <a:r>
              <a:rPr lang="en-US" dirty="0">
                <a:latin typeface="Calibri" panose="020F0502020204030204" pitchFamily="34" charset="0"/>
                <a:cs typeface="Calibri" panose="020F0502020204030204" pitchFamily="34" charset="0"/>
              </a:rPr>
              <a:t>Don’t forget to check out our Events Calendar on our website to register for upcoming trainings and webinars at </a:t>
            </a:r>
            <a:r>
              <a:rPr lang="en-US" dirty="0">
                <a:hlinkClick r:id="rId3"/>
              </a:rPr>
              <a:t>https://ctrhcm.com/events/</a:t>
            </a:r>
            <a:endParaRPr lang="en-US" dirty="0"/>
          </a:p>
          <a:p>
            <a:pPr marL="285750" indent="-285750">
              <a:buFont typeface="Wingdings" panose="05000000000000000000" pitchFamily="2" charset="2"/>
              <a:buChar char="Ø"/>
            </a:pPr>
            <a:r>
              <a:rPr lang="en-US" dirty="0">
                <a:latin typeface="Calibri" panose="020F0502020204030204" pitchFamily="34" charset="0"/>
                <a:cs typeface="Calibri" panose="020F0502020204030204" pitchFamily="34" charset="0"/>
              </a:rPr>
              <a:t>This training is intended for educational and informational purposes. We hope that you will learn a lot today but the information should not be construed as legal advice. </a:t>
            </a:r>
          </a:p>
          <a:p>
            <a:pPr marL="285750" indent="-285750">
              <a:buFont typeface="Wingdings" panose="05000000000000000000" pitchFamily="2" charset="2"/>
              <a:buChar char="Ø"/>
            </a:pPr>
            <a:r>
              <a:rPr lang="en-US" dirty="0">
                <a:latin typeface="Calibri" panose="020F0502020204030204" pitchFamily="34" charset="0"/>
                <a:cs typeface="Calibri" panose="020F0502020204030204" pitchFamily="34" charset="0"/>
              </a:rPr>
              <a:t>If you have any questions or want to request training, please e-mail </a:t>
            </a:r>
            <a:r>
              <a:rPr lang="en-US" dirty="0">
                <a:latin typeface="Calibri" panose="020F0502020204030204" pitchFamily="34" charset="0"/>
                <a:cs typeface="Calibri" panose="020F0502020204030204" pitchFamily="34" charset="0"/>
                <a:hlinkClick r:id="rId4"/>
              </a:rPr>
              <a:t>training@ctrhcm.com</a:t>
            </a:r>
            <a:r>
              <a:rPr lang="en-US"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781171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33800" y="277091"/>
            <a:ext cx="2133600" cy="819150"/>
          </a:xfrm>
          <a:prstGeom prst="rect">
            <a:avLst/>
          </a:prstGeom>
          <a:solidFill>
            <a:srgbClr val="0F2B7B"/>
          </a:solidFill>
          <a:ln>
            <a:solidFill>
              <a:srgbClr val="0F2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t>NEXT STEPS</a:t>
            </a:r>
          </a:p>
        </p:txBody>
      </p:sp>
      <p:sp>
        <p:nvSpPr>
          <p:cNvPr id="7" name="TextBox 6"/>
          <p:cNvSpPr txBox="1"/>
          <p:nvPr/>
        </p:nvSpPr>
        <p:spPr>
          <a:xfrm>
            <a:off x="990600" y="1751617"/>
            <a:ext cx="8030818" cy="3354765"/>
          </a:xfrm>
          <a:prstGeom prst="rect">
            <a:avLst/>
          </a:prstGeom>
          <a:noFill/>
        </p:spPr>
        <p:txBody>
          <a:bodyPr wrap="square" rtlCol="0">
            <a:spAutoFit/>
          </a:bodyPr>
          <a:lstStyle/>
          <a:p>
            <a:pPr marL="257175" indent="-257175">
              <a:spcAft>
                <a:spcPts val="1200"/>
              </a:spcAft>
              <a:buFont typeface="Arial" panose="020B0604020202020204" pitchFamily="34" charset="0"/>
              <a:buChar char="•"/>
            </a:pPr>
            <a:r>
              <a:rPr lang="en-US" dirty="0"/>
              <a:t>A relief bill for small business in being discussed in the Senate</a:t>
            </a:r>
          </a:p>
          <a:p>
            <a:pPr marL="257175" indent="-257175">
              <a:spcAft>
                <a:spcPts val="1200"/>
              </a:spcAft>
              <a:buFont typeface="Arial" panose="020B0604020202020204" pitchFamily="34" charset="0"/>
              <a:buChar char="•"/>
            </a:pPr>
            <a:r>
              <a:rPr lang="en-US" dirty="0"/>
              <a:t>Assess your own business situation and develop your action plan</a:t>
            </a:r>
          </a:p>
          <a:p>
            <a:pPr marL="257175" indent="-257175">
              <a:spcAft>
                <a:spcPts val="1200"/>
              </a:spcAft>
              <a:buFont typeface="Arial" panose="020B0604020202020204" pitchFamily="34" charset="0"/>
              <a:buChar char="•"/>
            </a:pPr>
            <a:r>
              <a:rPr lang="en-US" dirty="0"/>
              <a:t>We expect to get more specific guidance very soon</a:t>
            </a:r>
          </a:p>
          <a:p>
            <a:pPr marL="257175" indent="-257175">
              <a:spcAft>
                <a:spcPts val="1200"/>
              </a:spcAft>
              <a:buFont typeface="Arial" panose="020B0604020202020204" pitchFamily="34" charset="0"/>
              <a:buChar char="•"/>
            </a:pPr>
            <a:r>
              <a:rPr lang="en-US" dirty="0"/>
              <a:t>If you have an emergency situation, consult your employment attorney for advice</a:t>
            </a:r>
          </a:p>
          <a:p>
            <a:pPr marL="257175" indent="-257175">
              <a:spcAft>
                <a:spcPts val="1200"/>
              </a:spcAft>
              <a:buFont typeface="Arial" panose="020B0604020202020204" pitchFamily="34" charset="0"/>
              <a:buChar char="•"/>
            </a:pPr>
            <a:r>
              <a:rPr lang="en-US" dirty="0"/>
              <a:t>Start to develop processes and procedures for the administration layoffs and the provision under the newly enacted legislation</a:t>
            </a:r>
          </a:p>
          <a:p>
            <a:pPr marL="257175" indent="-257175">
              <a:spcAft>
                <a:spcPts val="1200"/>
              </a:spcAft>
              <a:buFont typeface="Arial" panose="020B0604020202020204" pitchFamily="34" charset="0"/>
              <a:buChar char="•"/>
            </a:pPr>
            <a:r>
              <a:rPr lang="en-US" dirty="0"/>
              <a:t>CTR and Acuity Human Resources are working together to provide resources to assist you with these difficult times</a:t>
            </a:r>
          </a:p>
        </p:txBody>
      </p:sp>
    </p:spTree>
    <p:extLst>
      <p:ext uri="{BB962C8B-B14F-4D97-AF65-F5344CB8AC3E}">
        <p14:creationId xmlns:p14="http://schemas.microsoft.com/office/powerpoint/2010/main" val="2562317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we are here to help">
            <a:extLst>
              <a:ext uri="{FF2B5EF4-FFF2-40B4-BE49-F238E27FC236}">
                <a16:creationId xmlns:a16="http://schemas.microsoft.com/office/drawing/2014/main" id="{21AA0E81-96D8-4EEA-BA5E-5EE0F04641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676400"/>
            <a:ext cx="5270123" cy="2728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109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EFBA0F-C25A-4507-B0A1-44E37E259A18}"/>
              </a:ext>
            </a:extLst>
          </p:cNvPr>
          <p:cNvSpPr/>
          <p:nvPr/>
        </p:nvSpPr>
        <p:spPr>
          <a:xfrm>
            <a:off x="4674775" y="162774"/>
            <a:ext cx="184731" cy="738664"/>
          </a:xfrm>
          <a:prstGeom prst="rect">
            <a:avLst/>
          </a:prstGeom>
        </p:spPr>
        <p:txBody>
          <a:bodyPr wrap="none">
            <a:spAutoFit/>
          </a:bodyPr>
          <a:lstStyle/>
          <a:p>
            <a:pPr algn="ctr"/>
            <a:endParaRPr lang="en-US" sz="2400" b="1" cap="all" dirty="0">
              <a:solidFill>
                <a:srgbClr val="000000"/>
              </a:solidFill>
              <a:latin typeface="Calibri" panose="020F0502020204030204" pitchFamily="34" charset="0"/>
            </a:endParaRPr>
          </a:p>
          <a:p>
            <a:pPr algn="ctr"/>
            <a:endParaRPr lang="en-US" dirty="0"/>
          </a:p>
        </p:txBody>
      </p:sp>
      <p:sp>
        <p:nvSpPr>
          <p:cNvPr id="2" name="Rectangle 1">
            <a:extLst>
              <a:ext uri="{FF2B5EF4-FFF2-40B4-BE49-F238E27FC236}">
                <a16:creationId xmlns:a16="http://schemas.microsoft.com/office/drawing/2014/main" id="{D46FD493-1846-42D3-B623-335805920AA3}"/>
              </a:ext>
            </a:extLst>
          </p:cNvPr>
          <p:cNvSpPr/>
          <p:nvPr/>
        </p:nvSpPr>
        <p:spPr>
          <a:xfrm>
            <a:off x="990600" y="1676400"/>
            <a:ext cx="7924800" cy="3022366"/>
          </a:xfrm>
          <a:prstGeom prst="rect">
            <a:avLst/>
          </a:prstGeom>
        </p:spPr>
        <p:txBody>
          <a:bodyPr wrap="square">
            <a:spAutoFit/>
          </a:bodyPr>
          <a:lstStyle/>
          <a:p>
            <a:pPr>
              <a:lnSpc>
                <a:spcPct val="120000"/>
              </a:lnSpc>
            </a:pPr>
            <a:r>
              <a:rPr lang="en-US" sz="2000" b="1" i="1" dirty="0">
                <a:latin typeface="Calibri" panose="020F0502020204030204" pitchFamily="34" charset="0"/>
                <a:cs typeface="Calibri" panose="020F0502020204030204" pitchFamily="34" charset="0"/>
              </a:rPr>
              <a:t>Do you have employees still receiving paper checks?</a:t>
            </a:r>
            <a:r>
              <a:rPr lang="en-US" sz="2000" b="1" dirty="0">
                <a:latin typeface="Calibri" panose="020F0502020204030204" pitchFamily="34" charset="0"/>
                <a:cs typeface="Calibri" panose="020F0502020204030204" pitchFamily="34" charset="0"/>
              </a:rPr>
              <a:t> </a:t>
            </a:r>
            <a:endParaRPr lang="en-US" sz="2000" dirty="0">
              <a:latin typeface="Calibri" panose="020F0502020204030204" pitchFamily="34" charset="0"/>
              <a:ea typeface="+mn-lt"/>
              <a:cs typeface="Calibri" panose="020F0502020204030204" pitchFamily="34" charset="0"/>
            </a:endParaRPr>
          </a:p>
          <a:p>
            <a:pPr>
              <a:lnSpc>
                <a:spcPct val="120000"/>
              </a:lnSpc>
            </a:pPr>
            <a:r>
              <a:rPr lang="en-US" sz="2000" dirty="0">
                <a:latin typeface="Calibri" panose="020F0502020204030204" pitchFamily="34" charset="0"/>
                <a:cs typeface="Calibri" panose="020F0502020204030204" pitchFamily="34" charset="0"/>
              </a:rPr>
              <a:t>Moving employees to direct deposit or </a:t>
            </a:r>
            <a:r>
              <a:rPr lang="en-US" sz="2000" dirty="0" err="1">
                <a:latin typeface="Calibri" panose="020F0502020204030204" pitchFamily="34" charset="0"/>
                <a:cs typeface="Calibri" panose="020F0502020204030204" pitchFamily="34" charset="0"/>
              </a:rPr>
              <a:t>PayCards</a:t>
            </a:r>
            <a:r>
              <a:rPr lang="en-US" sz="2000" dirty="0">
                <a:latin typeface="Calibri" panose="020F0502020204030204" pitchFamily="34" charset="0"/>
                <a:cs typeface="Calibri" panose="020F0502020204030204" pitchFamily="34" charset="0"/>
              </a:rPr>
              <a:t> can help to alleviate the need for an employee to have to physically come into your office. </a:t>
            </a:r>
          </a:p>
          <a:p>
            <a:pPr>
              <a:lnSpc>
                <a:spcPct val="120000"/>
              </a:lnSpc>
            </a:pPr>
            <a:endParaRPr lang="en-US" sz="2000" dirty="0">
              <a:latin typeface="Calibri" panose="020F0502020204030204" pitchFamily="34" charset="0"/>
              <a:cs typeface="Calibri" panose="020F0502020204030204" pitchFamily="34" charset="0"/>
            </a:endParaRPr>
          </a:p>
          <a:p>
            <a:pPr>
              <a:lnSpc>
                <a:spcPct val="120000"/>
              </a:lnSpc>
            </a:pPr>
            <a:r>
              <a:rPr lang="en-US" sz="2000" b="1" i="1" dirty="0">
                <a:latin typeface="Calibri" panose="020F0502020204030204" pitchFamily="34" charset="0"/>
                <a:cs typeface="Calibri" panose="020F0502020204030204" pitchFamily="34" charset="0"/>
              </a:rPr>
              <a:t>Don’t have </a:t>
            </a:r>
            <a:r>
              <a:rPr lang="en-US" sz="2000" b="1" i="1" dirty="0" err="1">
                <a:latin typeface="Calibri" panose="020F0502020204030204" pitchFamily="34" charset="0"/>
                <a:cs typeface="Calibri" panose="020F0502020204030204" pitchFamily="34" charset="0"/>
              </a:rPr>
              <a:t>PayCards</a:t>
            </a:r>
            <a:r>
              <a:rPr lang="en-US" sz="2000" b="1" i="1"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We can help with that. Rapid! </a:t>
            </a:r>
            <a:r>
              <a:rPr lang="en-US" sz="2000" dirty="0" err="1">
                <a:latin typeface="Calibri" panose="020F0502020204030204" pitchFamily="34" charset="0"/>
                <a:cs typeface="Calibri" panose="020F0502020204030204" pitchFamily="34" charset="0"/>
              </a:rPr>
              <a:t>PayCard</a:t>
            </a:r>
            <a:r>
              <a:rPr lang="en-US" sz="2000" dirty="0">
                <a:latin typeface="Calibri" panose="020F0502020204030204" pitchFamily="34" charset="0"/>
                <a:cs typeface="Calibri" panose="020F0502020204030204" pitchFamily="34" charset="0"/>
              </a:rPr>
              <a:t> is a benefit that you can provide your employees at NO cost to you. It works just like direct deposit, but the funds are deposited to the </a:t>
            </a:r>
            <a:r>
              <a:rPr lang="en-US" sz="2000" dirty="0" err="1">
                <a:latin typeface="Calibri" panose="020F0502020204030204" pitchFamily="34" charset="0"/>
                <a:cs typeface="Calibri" panose="020F0502020204030204" pitchFamily="34" charset="0"/>
              </a:rPr>
              <a:t>PayCard</a:t>
            </a:r>
            <a:r>
              <a:rPr lang="en-US" sz="2000" dirty="0">
                <a:latin typeface="Calibri" panose="020F0502020204030204" pitchFamily="34" charset="0"/>
                <a:cs typeface="Calibri" panose="020F0502020204030204" pitchFamily="34" charset="0"/>
              </a:rPr>
              <a:t> instead of a paper check each pay period. </a:t>
            </a:r>
            <a:endParaRPr lang="en-US" sz="2000" dirty="0">
              <a:latin typeface="Calibri" panose="020F0502020204030204" pitchFamily="34" charset="0"/>
              <a:ea typeface="+mn-lt"/>
              <a:cs typeface="Calibri" panose="020F0502020204030204" pitchFamily="34" charset="0"/>
            </a:endParaRPr>
          </a:p>
        </p:txBody>
      </p:sp>
      <p:pic>
        <p:nvPicPr>
          <p:cNvPr id="6" name="Picture 2" descr="Image result for we are here to help">
            <a:extLst>
              <a:ext uri="{FF2B5EF4-FFF2-40B4-BE49-F238E27FC236}">
                <a16:creationId xmlns:a16="http://schemas.microsoft.com/office/drawing/2014/main" id="{CD44A9C0-D586-4CD7-9643-24597D0D83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6506" y="228600"/>
            <a:ext cx="1846094" cy="955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073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EFBA0F-C25A-4507-B0A1-44E37E259A18}"/>
              </a:ext>
            </a:extLst>
          </p:cNvPr>
          <p:cNvSpPr/>
          <p:nvPr/>
        </p:nvSpPr>
        <p:spPr>
          <a:xfrm>
            <a:off x="4674775" y="162774"/>
            <a:ext cx="184731" cy="738664"/>
          </a:xfrm>
          <a:prstGeom prst="rect">
            <a:avLst/>
          </a:prstGeom>
        </p:spPr>
        <p:txBody>
          <a:bodyPr wrap="none">
            <a:spAutoFit/>
          </a:bodyPr>
          <a:lstStyle/>
          <a:p>
            <a:pPr algn="ctr"/>
            <a:endParaRPr lang="en-US" sz="2400" b="1" cap="all" dirty="0">
              <a:solidFill>
                <a:srgbClr val="000000"/>
              </a:solidFill>
              <a:latin typeface="Calibri" panose="020F0502020204030204" pitchFamily="34" charset="0"/>
            </a:endParaRPr>
          </a:p>
          <a:p>
            <a:pPr algn="ctr"/>
            <a:endParaRPr lang="en-US" dirty="0"/>
          </a:p>
        </p:txBody>
      </p:sp>
      <p:sp>
        <p:nvSpPr>
          <p:cNvPr id="2" name="Rectangle 1">
            <a:extLst>
              <a:ext uri="{FF2B5EF4-FFF2-40B4-BE49-F238E27FC236}">
                <a16:creationId xmlns:a16="http://schemas.microsoft.com/office/drawing/2014/main" id="{D46FD493-1846-42D3-B623-335805920AA3}"/>
              </a:ext>
            </a:extLst>
          </p:cNvPr>
          <p:cNvSpPr/>
          <p:nvPr/>
        </p:nvSpPr>
        <p:spPr>
          <a:xfrm>
            <a:off x="712375" y="2286000"/>
            <a:ext cx="7924800" cy="1446550"/>
          </a:xfrm>
          <a:prstGeom prst="rect">
            <a:avLst/>
          </a:prstGeom>
        </p:spPr>
        <p:txBody>
          <a:bodyPr wrap="square">
            <a:spAutoFit/>
          </a:bodyPr>
          <a:lstStyle/>
          <a:p>
            <a:r>
              <a:rPr lang="en-US" sz="2800" b="1" i="1" dirty="0">
                <a:latin typeface="Lato"/>
              </a:rPr>
              <a:t>Are your employees still receiving pay stubs?</a:t>
            </a:r>
            <a:r>
              <a:rPr lang="en-US" sz="2800" b="1" dirty="0">
                <a:latin typeface="Lato"/>
              </a:rPr>
              <a:t> </a:t>
            </a:r>
            <a:endParaRPr lang="en-US" sz="2800" dirty="0">
              <a:latin typeface="Calibri" panose="020F0502020204030204"/>
              <a:cs typeface="Calibri" panose="020F0502020204030204"/>
            </a:endParaRPr>
          </a:p>
          <a:p>
            <a:endParaRPr lang="en-US" sz="2000" dirty="0">
              <a:latin typeface="Lato"/>
            </a:endParaRPr>
          </a:p>
          <a:p>
            <a:r>
              <a:rPr lang="en-US" sz="2000" dirty="0">
                <a:latin typeface="Lato"/>
              </a:rPr>
              <a:t>We can turn on Employee Self Service for employees to view pay stubs online. </a:t>
            </a:r>
            <a:endParaRPr lang="en-US" sz="2000" dirty="0">
              <a:ea typeface="+mn-lt"/>
              <a:cs typeface="+mn-lt"/>
            </a:endParaRPr>
          </a:p>
        </p:txBody>
      </p:sp>
      <p:pic>
        <p:nvPicPr>
          <p:cNvPr id="6" name="Picture 2" descr="Image result for we are here to help">
            <a:extLst>
              <a:ext uri="{FF2B5EF4-FFF2-40B4-BE49-F238E27FC236}">
                <a16:creationId xmlns:a16="http://schemas.microsoft.com/office/drawing/2014/main" id="{CD44A9C0-D586-4CD7-9643-24597D0D83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6506" y="228600"/>
            <a:ext cx="1846094" cy="955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771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EFBA0F-C25A-4507-B0A1-44E37E259A18}"/>
              </a:ext>
            </a:extLst>
          </p:cNvPr>
          <p:cNvSpPr/>
          <p:nvPr/>
        </p:nvSpPr>
        <p:spPr>
          <a:xfrm>
            <a:off x="4674775" y="162774"/>
            <a:ext cx="184731" cy="738664"/>
          </a:xfrm>
          <a:prstGeom prst="rect">
            <a:avLst/>
          </a:prstGeom>
        </p:spPr>
        <p:txBody>
          <a:bodyPr wrap="none">
            <a:spAutoFit/>
          </a:bodyPr>
          <a:lstStyle/>
          <a:p>
            <a:pPr algn="ctr"/>
            <a:endParaRPr lang="en-US" sz="2400" b="1" cap="all" dirty="0">
              <a:solidFill>
                <a:srgbClr val="000000"/>
              </a:solidFill>
              <a:latin typeface="Calibri" panose="020F0502020204030204" pitchFamily="34" charset="0"/>
            </a:endParaRPr>
          </a:p>
          <a:p>
            <a:pPr algn="ctr"/>
            <a:endParaRPr lang="en-US" dirty="0"/>
          </a:p>
        </p:txBody>
      </p:sp>
      <p:pic>
        <p:nvPicPr>
          <p:cNvPr id="6" name="Picture 2" descr="Image result for we are here to help">
            <a:extLst>
              <a:ext uri="{FF2B5EF4-FFF2-40B4-BE49-F238E27FC236}">
                <a16:creationId xmlns:a16="http://schemas.microsoft.com/office/drawing/2014/main" id="{CD44A9C0-D586-4CD7-9643-24597D0D83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6506" y="228600"/>
            <a:ext cx="1846094" cy="955923"/>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30960E47-7A85-46C1-A931-B0B684DF8A8F}"/>
              </a:ext>
            </a:extLst>
          </p:cNvPr>
          <p:cNvSpPr>
            <a:spLocks noGrp="1"/>
          </p:cNvSpPr>
          <p:nvPr>
            <p:ph idx="1"/>
          </p:nvPr>
        </p:nvSpPr>
        <p:spPr>
          <a:xfrm>
            <a:off x="1371600" y="3006171"/>
            <a:ext cx="11012556" cy="3438398"/>
          </a:xfrm>
        </p:spPr>
        <p:txBody>
          <a:bodyPr vert="horz" lIns="91440" tIns="45720" rIns="91440" bIns="45720" rtlCol="0" anchor="t">
            <a:noAutofit/>
          </a:bodyPr>
          <a:lstStyle/>
          <a:p>
            <a:pPr>
              <a:lnSpc>
                <a:spcPct val="120000"/>
              </a:lnSpc>
              <a:buNone/>
            </a:pPr>
            <a:r>
              <a:rPr lang="en-US" sz="1600" dirty="0">
                <a:latin typeface="Lato"/>
                <a:ea typeface="+mn-lt"/>
                <a:cs typeface="+mn-lt"/>
              </a:rPr>
              <a:t>Please view these documents:</a:t>
            </a:r>
            <a:endParaRPr lang="en-US" sz="1600" dirty="0">
              <a:latin typeface="Lato"/>
              <a:cs typeface="Calibri"/>
            </a:endParaRPr>
          </a:p>
          <a:p>
            <a:pPr>
              <a:lnSpc>
                <a:spcPct val="120000"/>
              </a:lnSpc>
              <a:buFont typeface="Arial"/>
              <a:buChar char="•"/>
            </a:pPr>
            <a:r>
              <a:rPr lang="en-US" sz="1600" b="1" u="sng" dirty="0">
                <a:latin typeface="Lato"/>
                <a:ea typeface="+mn-lt"/>
                <a:cs typeface="+mn-lt"/>
                <a:hlinkClick r:id="rId4"/>
              </a:rPr>
              <a:t>Paystub Requirements by State</a:t>
            </a:r>
            <a:endParaRPr lang="en-US" sz="1600" b="1" u="sng" dirty="0">
              <a:latin typeface="Lato"/>
              <a:ea typeface="+mn-lt"/>
              <a:cs typeface="+mn-lt"/>
            </a:endParaRPr>
          </a:p>
          <a:p>
            <a:pPr>
              <a:lnSpc>
                <a:spcPct val="120000"/>
              </a:lnSpc>
              <a:buFont typeface="Arial"/>
              <a:buChar char="•"/>
            </a:pPr>
            <a:r>
              <a:rPr lang="en-US" sz="1600" b="1" u="sng" dirty="0">
                <a:latin typeface="Lato"/>
                <a:ea typeface="+mn-lt"/>
                <a:cs typeface="+mn-lt"/>
                <a:hlinkClick r:id="rId5"/>
              </a:rPr>
              <a:t>Paycard Laws by State</a:t>
            </a:r>
            <a:endParaRPr lang="en-US" sz="1600" b="1" u="sng" dirty="0">
              <a:latin typeface="Lato"/>
              <a:ea typeface="+mn-lt"/>
              <a:cs typeface="+mn-lt"/>
            </a:endParaRPr>
          </a:p>
          <a:p>
            <a:pPr>
              <a:lnSpc>
                <a:spcPct val="120000"/>
              </a:lnSpc>
              <a:buFont typeface="Arial"/>
              <a:buChar char="•"/>
            </a:pPr>
            <a:r>
              <a:rPr lang="en-US" sz="1600" b="1" u="sng" dirty="0">
                <a:latin typeface="Lato"/>
                <a:ea typeface="+mn-lt"/>
                <a:cs typeface="+mn-lt"/>
                <a:hlinkClick r:id="rId6"/>
              </a:rPr>
              <a:t>Direct Deposit Laws by State</a:t>
            </a:r>
            <a:endParaRPr lang="en-US" sz="1600" b="1" u="sng" dirty="0">
              <a:latin typeface="Lato"/>
              <a:ea typeface="+mn-lt"/>
              <a:cs typeface="+mn-lt"/>
              <a:hlinkClick r:id="rId7"/>
            </a:endParaRPr>
          </a:p>
          <a:p>
            <a:pPr>
              <a:lnSpc>
                <a:spcPct val="120000"/>
              </a:lnSpc>
              <a:buFont typeface="Arial"/>
              <a:buChar char="•"/>
            </a:pPr>
            <a:r>
              <a:rPr lang="en-US" sz="1600" b="1" u="sng" dirty="0">
                <a:latin typeface="Lato"/>
                <a:ea typeface="+mn-lt"/>
                <a:cs typeface="+mn-lt"/>
                <a:hlinkClick r:id="rId8"/>
              </a:rPr>
              <a:t>Moving ESS to Electronic Paystubs</a:t>
            </a:r>
            <a:endParaRPr lang="en-US" sz="1600" dirty="0">
              <a:latin typeface="Lato"/>
              <a:cs typeface="Calibri" panose="020F0502020204030204"/>
            </a:endParaRPr>
          </a:p>
          <a:p>
            <a:pPr>
              <a:lnSpc>
                <a:spcPct val="120000"/>
              </a:lnSpc>
              <a:buFont typeface="Arial"/>
              <a:buChar char="•"/>
            </a:pPr>
            <a:endParaRPr lang="en-US" sz="2000" b="1" u="sng" dirty="0">
              <a:latin typeface="Lato"/>
              <a:cs typeface="Calibri"/>
            </a:endParaRPr>
          </a:p>
          <a:p>
            <a:pPr marL="0" indent="0">
              <a:buNone/>
            </a:pPr>
            <a:endParaRPr lang="en-US" dirty="0">
              <a:cs typeface="Calibri"/>
            </a:endParaRPr>
          </a:p>
        </p:txBody>
      </p:sp>
      <p:sp>
        <p:nvSpPr>
          <p:cNvPr id="8" name="TextBox 7">
            <a:extLst>
              <a:ext uri="{FF2B5EF4-FFF2-40B4-BE49-F238E27FC236}">
                <a16:creationId xmlns:a16="http://schemas.microsoft.com/office/drawing/2014/main" id="{73679A75-9D83-4493-A951-3325A7556010}"/>
              </a:ext>
            </a:extLst>
          </p:cNvPr>
          <p:cNvSpPr txBox="1"/>
          <p:nvPr/>
        </p:nvSpPr>
        <p:spPr>
          <a:xfrm>
            <a:off x="1219200" y="1651954"/>
            <a:ext cx="7394545" cy="13542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i="1" dirty="0">
                <a:latin typeface="Lato"/>
              </a:rPr>
              <a:t>Unsure of your state’s requirements around direct deposits and pay stub?</a:t>
            </a:r>
            <a:endParaRPr lang="en-US" sz="3200" dirty="0">
              <a:cs typeface="Calibri"/>
            </a:endParaRPr>
          </a:p>
          <a:p>
            <a:pPr algn="l"/>
            <a:endParaRPr lang="en-US" dirty="0"/>
          </a:p>
        </p:txBody>
      </p:sp>
    </p:spTree>
    <p:extLst>
      <p:ext uri="{BB962C8B-B14F-4D97-AF65-F5344CB8AC3E}">
        <p14:creationId xmlns:p14="http://schemas.microsoft.com/office/powerpoint/2010/main" val="1955445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EFBA0F-C25A-4507-B0A1-44E37E259A18}"/>
              </a:ext>
            </a:extLst>
          </p:cNvPr>
          <p:cNvSpPr/>
          <p:nvPr/>
        </p:nvSpPr>
        <p:spPr>
          <a:xfrm>
            <a:off x="4674775" y="162774"/>
            <a:ext cx="184731" cy="738664"/>
          </a:xfrm>
          <a:prstGeom prst="rect">
            <a:avLst/>
          </a:prstGeom>
        </p:spPr>
        <p:txBody>
          <a:bodyPr wrap="none">
            <a:spAutoFit/>
          </a:bodyPr>
          <a:lstStyle/>
          <a:p>
            <a:pPr algn="ctr"/>
            <a:endParaRPr lang="en-US" sz="2400" b="1" cap="all" dirty="0">
              <a:solidFill>
                <a:srgbClr val="000000"/>
              </a:solidFill>
              <a:latin typeface="Calibri" panose="020F0502020204030204" pitchFamily="34" charset="0"/>
            </a:endParaRPr>
          </a:p>
          <a:p>
            <a:pPr algn="ctr"/>
            <a:endParaRPr lang="en-US" dirty="0"/>
          </a:p>
        </p:txBody>
      </p:sp>
      <p:pic>
        <p:nvPicPr>
          <p:cNvPr id="6" name="Picture 2" descr="Image result for we are here to help">
            <a:extLst>
              <a:ext uri="{FF2B5EF4-FFF2-40B4-BE49-F238E27FC236}">
                <a16:creationId xmlns:a16="http://schemas.microsoft.com/office/drawing/2014/main" id="{CD44A9C0-D586-4CD7-9643-24597D0D83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6506" y="228600"/>
            <a:ext cx="1846094" cy="955923"/>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C69DC416-AEB0-43AA-8A17-DBF3D3705F40}"/>
              </a:ext>
            </a:extLst>
          </p:cNvPr>
          <p:cNvSpPr>
            <a:spLocks noGrp="1"/>
          </p:cNvSpPr>
          <p:nvPr>
            <p:ph idx="1"/>
          </p:nvPr>
        </p:nvSpPr>
        <p:spPr>
          <a:xfrm>
            <a:off x="2221031" y="5136764"/>
            <a:ext cx="2418522" cy="494958"/>
          </a:xfrm>
        </p:spPr>
        <p:txBody>
          <a:bodyPr vert="horz" lIns="91440" tIns="45720" rIns="91440" bIns="45720" rtlCol="0" anchor="t">
            <a:normAutofit lnSpcReduction="10000"/>
          </a:bodyPr>
          <a:lstStyle/>
          <a:p>
            <a:r>
              <a:rPr lang="en-US" b="1" u="sng" dirty="0">
                <a:solidFill>
                  <a:srgbClr val="0F64F7"/>
                </a:solidFill>
                <a:cs typeface="Calibri"/>
                <a:hlinkClick r:id="rId4"/>
              </a:rPr>
              <a:t>iSolved Time</a:t>
            </a:r>
            <a:endParaRPr lang="en-US" dirty="0">
              <a:solidFill>
                <a:srgbClr val="0F64F7"/>
              </a:solidFill>
              <a:cs typeface="Calibri"/>
            </a:endParaRPr>
          </a:p>
          <a:p>
            <a:pPr marL="0" indent="0">
              <a:buNone/>
            </a:pPr>
            <a:endParaRPr lang="en-US" dirty="0">
              <a:cs typeface="Calibri"/>
            </a:endParaRPr>
          </a:p>
        </p:txBody>
      </p:sp>
      <p:sp>
        <p:nvSpPr>
          <p:cNvPr id="12" name="TextBox 11">
            <a:extLst>
              <a:ext uri="{FF2B5EF4-FFF2-40B4-BE49-F238E27FC236}">
                <a16:creationId xmlns:a16="http://schemas.microsoft.com/office/drawing/2014/main" id="{C47B1FA3-F2D2-4BD0-8A60-E4700639241A}"/>
              </a:ext>
            </a:extLst>
          </p:cNvPr>
          <p:cNvSpPr txBox="1"/>
          <p:nvPr/>
        </p:nvSpPr>
        <p:spPr>
          <a:xfrm>
            <a:off x="904877" y="1693379"/>
            <a:ext cx="7477124"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i="1" dirty="0">
                <a:latin typeface="Calibri" panose="020F0502020204030204" pitchFamily="34" charset="0"/>
                <a:cs typeface="Calibri" panose="020F0502020204030204" pitchFamily="34" charset="0"/>
              </a:rPr>
              <a:t>Need employees to be able to clock in and out remotely instead of paper timesheets?</a:t>
            </a:r>
            <a:r>
              <a:rPr lang="en-US" sz="2400" b="1" dirty="0">
                <a:latin typeface="Calibri" panose="020F0502020204030204" pitchFamily="34" charset="0"/>
                <a:cs typeface="Calibri" panose="020F0502020204030204" pitchFamily="34" charset="0"/>
              </a:rPr>
              <a:t> </a:t>
            </a:r>
            <a:endParaRPr lang="en-US" sz="2400" dirty="0">
              <a:latin typeface="Calibri" panose="020F0502020204030204" pitchFamily="34" charset="0"/>
              <a:cs typeface="Calibri" panose="020F0502020204030204" pitchFamily="34" charset="0"/>
            </a:endParaRPr>
          </a:p>
          <a:p>
            <a:pPr algn="l"/>
            <a:endParaRPr lang="en-US" dirty="0"/>
          </a:p>
        </p:txBody>
      </p:sp>
      <p:sp>
        <p:nvSpPr>
          <p:cNvPr id="13" name="TextBox 12">
            <a:extLst>
              <a:ext uri="{FF2B5EF4-FFF2-40B4-BE49-F238E27FC236}">
                <a16:creationId xmlns:a16="http://schemas.microsoft.com/office/drawing/2014/main" id="{1B265D4E-A520-4FCD-9023-5021AAD4DF15}"/>
              </a:ext>
            </a:extLst>
          </p:cNvPr>
          <p:cNvSpPr txBox="1"/>
          <p:nvPr/>
        </p:nvSpPr>
        <p:spPr>
          <a:xfrm>
            <a:off x="941245" y="2743200"/>
            <a:ext cx="7632423"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Calibri" panose="020F0502020204030204" pitchFamily="34" charset="0"/>
                <a:cs typeface="Calibri" panose="020F0502020204030204" pitchFamily="34" charset="0"/>
              </a:rPr>
              <a:t>We have </a:t>
            </a:r>
            <a:r>
              <a:rPr lang="en-US" sz="2000" b="1" dirty="0">
                <a:latin typeface="Calibri" panose="020F0502020204030204" pitchFamily="34" charset="0"/>
                <a:cs typeface="Calibri" panose="020F0502020204030204" pitchFamily="34" charset="0"/>
              </a:rPr>
              <a:t>iSolved Time</a:t>
            </a:r>
            <a:r>
              <a:rPr lang="en-US" sz="2000" dirty="0">
                <a:latin typeface="Calibri" panose="020F0502020204030204" pitchFamily="34" charset="0"/>
                <a:cs typeface="Calibri" panose="020F0502020204030204" pitchFamily="34" charset="0"/>
              </a:rPr>
              <a:t> – A built-in, robust Time &amp; Attendance solution. All of your tracking needs can be managed right within iSolved and  employees can clock in on their computer or through the mobile app. </a:t>
            </a:r>
          </a:p>
          <a:p>
            <a:endParaRPr lang="en-US" dirty="0">
              <a:cs typeface="Calibri"/>
            </a:endParaRPr>
          </a:p>
        </p:txBody>
      </p:sp>
    </p:spTree>
    <p:extLst>
      <p:ext uri="{BB962C8B-B14F-4D97-AF65-F5344CB8AC3E}">
        <p14:creationId xmlns:p14="http://schemas.microsoft.com/office/powerpoint/2010/main" val="3721886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EFBA0F-C25A-4507-B0A1-44E37E259A18}"/>
              </a:ext>
            </a:extLst>
          </p:cNvPr>
          <p:cNvSpPr/>
          <p:nvPr/>
        </p:nvSpPr>
        <p:spPr>
          <a:xfrm>
            <a:off x="4343400" y="162774"/>
            <a:ext cx="847476" cy="738664"/>
          </a:xfrm>
          <a:prstGeom prst="rect">
            <a:avLst/>
          </a:prstGeom>
        </p:spPr>
        <p:txBody>
          <a:bodyPr wrap="none">
            <a:spAutoFit/>
          </a:bodyPr>
          <a:lstStyle/>
          <a:p>
            <a:pPr algn="ctr"/>
            <a:r>
              <a:rPr lang="en-US" sz="2400" b="1" cap="all" dirty="0">
                <a:solidFill>
                  <a:srgbClr val="000000"/>
                </a:solidFill>
                <a:latin typeface="Calibri" panose="020F0502020204030204" pitchFamily="34" charset="0"/>
              </a:rPr>
              <a:t>FAQS</a:t>
            </a:r>
          </a:p>
          <a:p>
            <a:pPr algn="ctr"/>
            <a:endParaRPr lang="en-US" dirty="0"/>
          </a:p>
        </p:txBody>
      </p:sp>
      <p:sp>
        <p:nvSpPr>
          <p:cNvPr id="4" name="Rectangle 3">
            <a:extLst>
              <a:ext uri="{FF2B5EF4-FFF2-40B4-BE49-F238E27FC236}">
                <a16:creationId xmlns:a16="http://schemas.microsoft.com/office/drawing/2014/main" id="{9033F41C-A858-4AEC-B2E0-883ACEF9AF1F}"/>
              </a:ext>
            </a:extLst>
          </p:cNvPr>
          <p:cNvSpPr/>
          <p:nvPr/>
        </p:nvSpPr>
        <p:spPr>
          <a:xfrm>
            <a:off x="1371600" y="838200"/>
            <a:ext cx="7543800" cy="2446824"/>
          </a:xfrm>
          <a:prstGeom prst="rect">
            <a:avLst/>
          </a:prstGeom>
        </p:spPr>
        <p:txBody>
          <a:bodyPr wrap="square">
            <a:spAutoFit/>
          </a:bodyPr>
          <a:lstStyle/>
          <a:p>
            <a:pPr marR="0" lvl="0">
              <a:spcBef>
                <a:spcPts val="0"/>
              </a:spcBef>
              <a:spcAft>
                <a:spcPts val="0"/>
              </a:spcAft>
            </a:pPr>
            <a:r>
              <a:rPr lang="en-US" sz="2000" dirty="0">
                <a:latin typeface="Calibri" panose="020F0502020204030204" pitchFamily="34" charset="0"/>
                <a:ea typeface="Times New Roman" panose="02020603050405020304" pitchFamily="18" charset="0"/>
              </a:rPr>
              <a:t>Q: If we are laying off an employee, how do I enter the data in iSolved?</a:t>
            </a:r>
          </a:p>
          <a:p>
            <a:pPr marR="0" lvl="0">
              <a:spcBef>
                <a:spcPts val="0"/>
              </a:spcBef>
              <a:spcAft>
                <a:spcPts val="0"/>
              </a:spcAft>
            </a:pPr>
            <a:endParaRPr lang="en-US" sz="2000" dirty="0">
              <a:latin typeface="Calibri" panose="020F0502020204030204" pitchFamily="34" charset="0"/>
              <a:ea typeface="Times New Roman" panose="02020603050405020304" pitchFamily="18" charset="0"/>
            </a:endParaRPr>
          </a:p>
          <a:p>
            <a:pPr marR="0" lvl="0">
              <a:spcBef>
                <a:spcPts val="0"/>
              </a:spcBef>
              <a:spcAft>
                <a:spcPts val="0"/>
              </a:spcAft>
            </a:pPr>
            <a:r>
              <a:rPr lang="en-US" sz="2000" dirty="0">
                <a:latin typeface="Calibri" panose="020F0502020204030204" pitchFamily="34" charset="0"/>
                <a:ea typeface="Times New Roman" panose="02020603050405020304" pitchFamily="18" charset="0"/>
              </a:rPr>
              <a:t>A: Depending on your intention with continuing benefits, we can help you enter this data in iSolved so you can maintain accurate data. (For example, we can build unique status codes and walk you through what to look for.)</a:t>
            </a:r>
          </a:p>
          <a:p>
            <a:pPr marR="0" lvl="0">
              <a:spcBef>
                <a:spcPts val="0"/>
              </a:spcBef>
              <a:spcAft>
                <a:spcPts val="0"/>
              </a:spcAft>
            </a:pPr>
            <a:endParaRPr lang="en-US" sz="1100" dirty="0">
              <a:latin typeface="Calibri" panose="020F0502020204030204" pitchFamily="34" charset="0"/>
              <a:ea typeface="Calibri" panose="020F0502020204030204" pitchFamily="34" charset="0"/>
            </a:endParaRPr>
          </a:p>
          <a:p>
            <a:pPr marR="0" lvl="0">
              <a:spcBef>
                <a:spcPts val="0"/>
              </a:spcBef>
              <a:spcAft>
                <a:spcPts val="0"/>
              </a:spcAft>
            </a:pPr>
            <a:endParaRPr lang="en-US" sz="1100" b="1" dirty="0">
              <a:solidFill>
                <a:srgbClr val="FF0000"/>
              </a:solidFill>
              <a:latin typeface="Calibri" panose="020F0502020204030204" pitchFamily="34" charset="0"/>
              <a:ea typeface="Calibri" panose="020F0502020204030204" pitchFamily="34" charset="0"/>
            </a:endParaRPr>
          </a:p>
          <a:p>
            <a:pPr marR="0" lvl="0">
              <a:spcBef>
                <a:spcPts val="0"/>
              </a:spcBef>
              <a:spcAft>
                <a:spcPts val="0"/>
              </a:spcAft>
            </a:pPr>
            <a:r>
              <a:rPr lang="en-US" sz="1100" b="1" dirty="0">
                <a:solidFill>
                  <a:srgbClr val="FF0000"/>
                </a:solidFill>
                <a:latin typeface="Calibri" panose="020F0502020204030204" pitchFamily="34" charset="0"/>
                <a:ea typeface="Calibri" panose="020F0502020204030204" pitchFamily="34" charset="0"/>
              </a:rPr>
              <a:t>CONTACT YOUR SUPPORT REP: You can find your support rep  on the Client Landing Page in iSolved</a:t>
            </a:r>
          </a:p>
        </p:txBody>
      </p:sp>
      <p:pic>
        <p:nvPicPr>
          <p:cNvPr id="3" name="Picture 2">
            <a:extLst>
              <a:ext uri="{FF2B5EF4-FFF2-40B4-BE49-F238E27FC236}">
                <a16:creationId xmlns:a16="http://schemas.microsoft.com/office/drawing/2014/main" id="{6DDB1614-AF7F-4262-85CA-1D2596044D92}"/>
              </a:ext>
            </a:extLst>
          </p:cNvPr>
          <p:cNvPicPr>
            <a:picLocks noChangeAspect="1"/>
          </p:cNvPicPr>
          <p:nvPr/>
        </p:nvPicPr>
        <p:blipFill>
          <a:blip r:embed="rId3"/>
          <a:stretch>
            <a:fillRect/>
          </a:stretch>
        </p:blipFill>
        <p:spPr>
          <a:xfrm>
            <a:off x="3276600" y="3429000"/>
            <a:ext cx="5562600" cy="3160913"/>
          </a:xfrm>
          <a:prstGeom prst="rect">
            <a:avLst/>
          </a:prstGeom>
        </p:spPr>
      </p:pic>
    </p:spTree>
    <p:extLst>
      <p:ext uri="{BB962C8B-B14F-4D97-AF65-F5344CB8AC3E}">
        <p14:creationId xmlns:p14="http://schemas.microsoft.com/office/powerpoint/2010/main" val="191068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EFBA0F-C25A-4507-B0A1-44E37E259A18}"/>
              </a:ext>
            </a:extLst>
          </p:cNvPr>
          <p:cNvSpPr/>
          <p:nvPr/>
        </p:nvSpPr>
        <p:spPr>
          <a:xfrm>
            <a:off x="4343400" y="162774"/>
            <a:ext cx="847476" cy="738664"/>
          </a:xfrm>
          <a:prstGeom prst="rect">
            <a:avLst/>
          </a:prstGeom>
        </p:spPr>
        <p:txBody>
          <a:bodyPr wrap="none">
            <a:spAutoFit/>
          </a:bodyPr>
          <a:lstStyle/>
          <a:p>
            <a:pPr algn="ctr"/>
            <a:r>
              <a:rPr lang="en-US" sz="2400" b="1" cap="all" dirty="0">
                <a:solidFill>
                  <a:srgbClr val="000000"/>
                </a:solidFill>
                <a:latin typeface="Calibri" panose="020F0502020204030204" pitchFamily="34" charset="0"/>
              </a:rPr>
              <a:t>FAQS</a:t>
            </a:r>
          </a:p>
          <a:p>
            <a:pPr algn="ctr"/>
            <a:endParaRPr lang="en-US" dirty="0"/>
          </a:p>
        </p:txBody>
      </p:sp>
      <p:sp>
        <p:nvSpPr>
          <p:cNvPr id="4" name="Rectangle 3">
            <a:extLst>
              <a:ext uri="{FF2B5EF4-FFF2-40B4-BE49-F238E27FC236}">
                <a16:creationId xmlns:a16="http://schemas.microsoft.com/office/drawing/2014/main" id="{9033F41C-A858-4AEC-B2E0-883ACEF9AF1F}"/>
              </a:ext>
            </a:extLst>
          </p:cNvPr>
          <p:cNvSpPr/>
          <p:nvPr/>
        </p:nvSpPr>
        <p:spPr>
          <a:xfrm>
            <a:off x="1143000" y="1524000"/>
            <a:ext cx="7696200" cy="2862322"/>
          </a:xfrm>
          <a:prstGeom prst="rect">
            <a:avLst/>
          </a:prstGeom>
        </p:spPr>
        <p:txBody>
          <a:bodyPr wrap="square">
            <a:spAutoFit/>
          </a:bodyPr>
          <a:lstStyle/>
          <a:p>
            <a:r>
              <a:rPr lang="en-US" sz="2000" dirty="0">
                <a:latin typeface="Calibri" panose="020F0502020204030204" pitchFamily="34" charset="0"/>
                <a:ea typeface="Calibri" panose="020F0502020204030204" pitchFamily="34" charset="0"/>
                <a:cs typeface="Times New Roman" panose="02020603050405020304" pitchFamily="18" charset="0"/>
              </a:rPr>
              <a:t>Q: If we are considering setting up new paid/unpaid sick leave accrual plans, how do I do that?</a:t>
            </a:r>
          </a:p>
          <a:p>
            <a:r>
              <a:rPr lang="en-US" sz="2000" dirty="0">
                <a:latin typeface="Calibri" panose="020F0502020204030204" pitchFamily="34" charset="0"/>
                <a:ea typeface="Calibri" panose="020F0502020204030204" pitchFamily="34" charset="0"/>
                <a:cs typeface="Times New Roman" panose="02020603050405020304" pitchFamily="18" charset="0"/>
              </a:rPr>
              <a:t>A: Good news. We are prepared to help you with this. Our team has been busy building and testing accrual policies and earning codes in our demo environment. We have specific accrual policies in place along with specific earning codes so that we can help you track and report on this information.</a:t>
            </a:r>
          </a:p>
          <a:p>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Calibri" panose="020F0502020204030204" pitchFamily="34" charset="0"/>
                <a:ea typeface="Calibri" panose="020F0502020204030204" pitchFamily="34" charset="0"/>
                <a:cs typeface="Times New Roman" panose="02020603050405020304" pitchFamily="18" charset="0"/>
              </a:rPr>
              <a:t>Let’s dive deeper…</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90448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EFBA0F-C25A-4507-B0A1-44E37E259A18}"/>
              </a:ext>
            </a:extLst>
          </p:cNvPr>
          <p:cNvSpPr/>
          <p:nvPr/>
        </p:nvSpPr>
        <p:spPr>
          <a:xfrm>
            <a:off x="4343400" y="162774"/>
            <a:ext cx="847476" cy="738664"/>
          </a:xfrm>
          <a:prstGeom prst="rect">
            <a:avLst/>
          </a:prstGeom>
        </p:spPr>
        <p:txBody>
          <a:bodyPr wrap="none">
            <a:spAutoFit/>
          </a:bodyPr>
          <a:lstStyle/>
          <a:p>
            <a:pPr algn="ctr"/>
            <a:r>
              <a:rPr lang="en-US" sz="2400" b="1" cap="all" dirty="0">
                <a:solidFill>
                  <a:srgbClr val="000000"/>
                </a:solidFill>
                <a:latin typeface="Calibri" panose="020F0502020204030204" pitchFamily="34" charset="0"/>
              </a:rPr>
              <a:t>FAQS</a:t>
            </a:r>
          </a:p>
          <a:p>
            <a:pPr algn="ctr"/>
            <a:endParaRPr lang="en-US" dirty="0"/>
          </a:p>
        </p:txBody>
      </p:sp>
      <p:sp>
        <p:nvSpPr>
          <p:cNvPr id="2" name="Rectangle 1">
            <a:extLst>
              <a:ext uri="{FF2B5EF4-FFF2-40B4-BE49-F238E27FC236}">
                <a16:creationId xmlns:a16="http://schemas.microsoft.com/office/drawing/2014/main" id="{AAD58BE1-5728-457A-8C58-839597BE78E6}"/>
              </a:ext>
            </a:extLst>
          </p:cNvPr>
          <p:cNvSpPr/>
          <p:nvPr/>
        </p:nvSpPr>
        <p:spPr>
          <a:xfrm>
            <a:off x="1143000" y="685800"/>
            <a:ext cx="7130915" cy="2673424"/>
          </a:xfrm>
          <a:prstGeom prst="rect">
            <a:avLst/>
          </a:prstGeom>
        </p:spPr>
        <p:txBody>
          <a:bodyPr wrap="square">
            <a:spAutoFit/>
          </a:bodyPr>
          <a:lstStyle/>
          <a:p>
            <a:pPr algn="ctr">
              <a:lnSpc>
                <a:spcPct val="115000"/>
              </a:lnSpc>
              <a:spcAft>
                <a:spcPts val="1000"/>
              </a:spcAft>
            </a:pPr>
            <a:r>
              <a:rPr lang="en-US" sz="1100" b="1" dirty="0">
                <a:latin typeface="Calibri" panose="020F0502020204030204" pitchFamily="34" charset="0"/>
                <a:ea typeface="Calibri" panose="020F0502020204030204" pitchFamily="34" charset="0"/>
                <a:cs typeface="Times New Roman" panose="02020603050405020304" pitchFamily="18" charset="0"/>
              </a:rPr>
              <a:t>Emergency Paid Sick Leave Act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100" b="1" i="1" dirty="0">
                <a:latin typeface="Calibri" panose="020F0502020204030204" pitchFamily="34" charset="0"/>
                <a:ea typeface="Calibri" panose="020F0502020204030204" pitchFamily="34" charset="0"/>
                <a:cs typeface="Times New Roman" panose="02020603050405020304" pitchFamily="18" charset="0"/>
              </a:rPr>
              <a:t>Recommended approach in </a:t>
            </a:r>
            <a:r>
              <a:rPr lang="en-US" sz="1100" b="1" i="1" dirty="0" err="1">
                <a:latin typeface="Calibri" panose="020F0502020204030204" pitchFamily="34" charset="0"/>
                <a:ea typeface="Calibri" panose="020F0502020204030204" pitchFamily="34" charset="0"/>
                <a:cs typeface="Times New Roman" panose="02020603050405020304" pitchFamily="18" charset="0"/>
              </a:rPr>
              <a:t>iSolved</a:t>
            </a:r>
            <a:r>
              <a:rPr lang="en-US" sz="1100" b="1" i="1" dirty="0">
                <a:latin typeface="Calibri" panose="020F0502020204030204" pitchFamily="34" charset="0"/>
                <a:ea typeface="Calibri" panose="020F0502020204030204" pitchFamily="34" charset="0"/>
                <a:cs typeface="Times New Roman" panose="02020603050405020304" pitchFamily="18" charset="0"/>
              </a:rPr>
              <a:t> for handling the Emergency Paid Sick Leave Act for current Time clients and Non-Time clients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100" b="1" dirty="0">
                <a:latin typeface="Calibri" panose="020F0502020204030204" pitchFamily="34" charset="0"/>
                <a:ea typeface="Calibri" panose="020F0502020204030204" pitchFamily="34" charset="0"/>
                <a:cs typeface="Times New Roman" panose="02020603050405020304" pitchFamily="18" charset="0"/>
              </a:rPr>
              <a:t>Create a New Accrual Type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lphaLcPeriod"/>
            </a:pPr>
            <a:r>
              <a:rPr lang="en-US" sz="1100" dirty="0">
                <a:latin typeface="Calibri" panose="020F0502020204030204" pitchFamily="34" charset="0"/>
                <a:ea typeface="Calibri" panose="020F0502020204030204" pitchFamily="34" charset="0"/>
                <a:cs typeface="Times New Roman" panose="02020603050405020304" pitchFamily="18" charset="0"/>
              </a:rPr>
              <a:t>Sick-COVID</a:t>
            </a:r>
          </a:p>
          <a:p>
            <a:pPr marL="342900" marR="0" lvl="0" indent="-342900">
              <a:lnSpc>
                <a:spcPct val="115000"/>
              </a:lnSpc>
              <a:spcBef>
                <a:spcPts val="0"/>
              </a:spcBef>
              <a:spcAft>
                <a:spcPts val="0"/>
              </a:spcAft>
              <a:buFont typeface="Wingdings" panose="05000000000000000000" pitchFamily="2" charset="2"/>
              <a:buChar char=""/>
            </a:pPr>
            <a:r>
              <a:rPr lang="en-US" sz="1100" b="1" dirty="0">
                <a:latin typeface="Calibri" panose="020F0502020204030204" pitchFamily="34" charset="0"/>
                <a:ea typeface="Calibri" panose="020F0502020204030204" pitchFamily="34" charset="0"/>
                <a:cs typeface="Times New Roman" panose="02020603050405020304" pitchFamily="18" charset="0"/>
              </a:rPr>
              <a:t>Create 2 New Accrual Plans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lphaLcPeriod"/>
            </a:pPr>
            <a:r>
              <a:rPr lang="en-US" sz="1100" dirty="0">
                <a:latin typeface="Calibri" panose="020F0502020204030204" pitchFamily="34" charset="0"/>
                <a:ea typeface="Calibri" panose="020F0502020204030204" pitchFamily="34" charset="0"/>
                <a:cs typeface="Times New Roman" panose="02020603050405020304" pitchFamily="18" charset="0"/>
              </a:rPr>
              <a:t>Sick-COVID-FT – 80 Hours</a:t>
            </a:r>
          </a:p>
          <a:p>
            <a:pPr marL="742950" marR="0" lvl="1" indent="-285750">
              <a:lnSpc>
                <a:spcPct val="115000"/>
              </a:lnSpc>
              <a:spcBef>
                <a:spcPts val="0"/>
              </a:spcBef>
              <a:spcAft>
                <a:spcPts val="0"/>
              </a:spcAft>
              <a:buFont typeface="+mj-lt"/>
              <a:buAutoNum type="alphaLcPeriod"/>
            </a:pPr>
            <a:r>
              <a:rPr lang="en-US" sz="1100" dirty="0">
                <a:latin typeface="Calibri" panose="020F0502020204030204" pitchFamily="34" charset="0"/>
                <a:ea typeface="Calibri" panose="020F0502020204030204" pitchFamily="34" charset="0"/>
                <a:cs typeface="Times New Roman" panose="02020603050405020304" pitchFamily="18" charset="0"/>
              </a:rPr>
              <a:t>Sick-COVID-PT – client will determine how many hours to load into beginning balance. Average hours for a 2-week period</a:t>
            </a:r>
          </a:p>
          <a:p>
            <a:pPr marL="342900" marR="0" lvl="0" indent="-342900">
              <a:lnSpc>
                <a:spcPct val="115000"/>
              </a:lnSpc>
              <a:spcBef>
                <a:spcPts val="0"/>
              </a:spcBef>
              <a:spcAft>
                <a:spcPts val="0"/>
              </a:spcAft>
              <a:buFont typeface="Wingdings" panose="05000000000000000000" pitchFamily="2" charset="2"/>
              <a:buChar char=""/>
            </a:pPr>
            <a:r>
              <a:rPr lang="en-US" sz="1100" b="1" dirty="0">
                <a:latin typeface="Calibri" panose="020F0502020204030204" pitchFamily="34" charset="0"/>
                <a:ea typeface="Calibri" panose="020F0502020204030204" pitchFamily="34" charset="0"/>
                <a:cs typeface="Times New Roman" panose="02020603050405020304" pitchFamily="18" charset="0"/>
              </a:rPr>
              <a:t>Set-up 2 new earnings codes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lphaLcPeriod"/>
            </a:pPr>
            <a:r>
              <a:rPr lang="en-US" sz="1100" dirty="0">
                <a:latin typeface="Calibri" panose="020F0502020204030204" pitchFamily="34" charset="0"/>
                <a:ea typeface="Calibri" panose="020F0502020204030204" pitchFamily="34" charset="0"/>
                <a:cs typeface="Times New Roman" panose="02020603050405020304" pitchFamily="18" charset="0"/>
              </a:rPr>
              <a:t>Sick-EE-100 – Used for Leave – Employee’s own care</a:t>
            </a:r>
          </a:p>
          <a:p>
            <a:pPr marL="742950" marR="0" lvl="1" indent="-285750">
              <a:lnSpc>
                <a:spcPct val="115000"/>
              </a:lnSpc>
              <a:spcBef>
                <a:spcPts val="0"/>
              </a:spcBef>
              <a:spcAft>
                <a:spcPts val="1000"/>
              </a:spcAft>
              <a:buFont typeface="+mj-lt"/>
              <a:buAutoNum type="alphaLcPeriod"/>
            </a:pPr>
            <a:r>
              <a:rPr lang="en-US" sz="1100" dirty="0">
                <a:latin typeface="Calibri" panose="020F0502020204030204" pitchFamily="34" charset="0"/>
                <a:ea typeface="Calibri" panose="020F0502020204030204" pitchFamily="34" charset="0"/>
                <a:cs typeface="Times New Roman" panose="02020603050405020304" pitchFamily="18" charset="0"/>
              </a:rPr>
              <a:t>Sick-Other-2/3 – Used for Leave – Care of another person – will calculate 66.67% of regular rate of pay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E913398B-648B-48E9-8F80-45278229A10F}"/>
              </a:ext>
            </a:extLst>
          </p:cNvPr>
          <p:cNvPicPr/>
          <p:nvPr/>
        </p:nvPicPr>
        <p:blipFill>
          <a:blip r:embed="rId3"/>
          <a:stretch>
            <a:fillRect/>
          </a:stretch>
        </p:blipFill>
        <p:spPr>
          <a:xfrm>
            <a:off x="3124200" y="3459982"/>
            <a:ext cx="5839526" cy="3120390"/>
          </a:xfrm>
          <a:prstGeom prst="rect">
            <a:avLst/>
          </a:prstGeom>
        </p:spPr>
      </p:pic>
    </p:spTree>
    <p:extLst>
      <p:ext uri="{BB962C8B-B14F-4D97-AF65-F5344CB8AC3E}">
        <p14:creationId xmlns:p14="http://schemas.microsoft.com/office/powerpoint/2010/main" val="22876290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EFBA0F-C25A-4507-B0A1-44E37E259A18}"/>
              </a:ext>
            </a:extLst>
          </p:cNvPr>
          <p:cNvSpPr/>
          <p:nvPr/>
        </p:nvSpPr>
        <p:spPr>
          <a:xfrm>
            <a:off x="4343400" y="162774"/>
            <a:ext cx="847476" cy="738664"/>
          </a:xfrm>
          <a:prstGeom prst="rect">
            <a:avLst/>
          </a:prstGeom>
        </p:spPr>
        <p:txBody>
          <a:bodyPr wrap="none">
            <a:spAutoFit/>
          </a:bodyPr>
          <a:lstStyle/>
          <a:p>
            <a:pPr algn="ctr"/>
            <a:r>
              <a:rPr lang="en-US" sz="2400" b="1" cap="all" dirty="0">
                <a:solidFill>
                  <a:srgbClr val="000000"/>
                </a:solidFill>
                <a:latin typeface="Calibri" panose="020F0502020204030204" pitchFamily="34" charset="0"/>
              </a:rPr>
              <a:t>FAQS</a:t>
            </a:r>
          </a:p>
          <a:p>
            <a:pPr algn="ctr"/>
            <a:endParaRPr lang="en-US" dirty="0"/>
          </a:p>
        </p:txBody>
      </p:sp>
      <p:sp>
        <p:nvSpPr>
          <p:cNvPr id="3" name="Rectangle 2">
            <a:extLst>
              <a:ext uri="{FF2B5EF4-FFF2-40B4-BE49-F238E27FC236}">
                <a16:creationId xmlns:a16="http://schemas.microsoft.com/office/drawing/2014/main" id="{B0D5D703-31FD-4B13-A7AB-96ADA1E5210D}"/>
              </a:ext>
            </a:extLst>
          </p:cNvPr>
          <p:cNvSpPr/>
          <p:nvPr/>
        </p:nvSpPr>
        <p:spPr>
          <a:xfrm>
            <a:off x="1600200" y="609600"/>
            <a:ext cx="6629400" cy="1564339"/>
          </a:xfrm>
          <a:prstGeom prst="rect">
            <a:avLst/>
          </a:prstGeom>
        </p:spPr>
        <p:txBody>
          <a:bodyPr wrap="square">
            <a:spAutoFit/>
          </a:bodyPr>
          <a:lstStyle/>
          <a:p>
            <a:pPr marL="342900" marR="0" lvl="0" indent="-342900">
              <a:lnSpc>
                <a:spcPct val="115000"/>
              </a:lnSpc>
              <a:spcBef>
                <a:spcPts val="0"/>
              </a:spcBef>
              <a:spcAft>
                <a:spcPts val="0"/>
              </a:spcAft>
              <a:buFont typeface="Wingdings" panose="05000000000000000000" pitchFamily="2" charset="2"/>
              <a:buChar char=""/>
            </a:pPr>
            <a:r>
              <a:rPr lang="en-US" sz="1400" b="1" dirty="0">
                <a:latin typeface="Calibri" panose="020F0502020204030204" pitchFamily="34" charset="0"/>
                <a:ea typeface="Calibri" panose="020F0502020204030204" pitchFamily="34" charset="0"/>
                <a:cs typeface="Times New Roman" panose="02020603050405020304" pitchFamily="18" charset="0"/>
              </a:rPr>
              <a:t>Set-up 2 new Absence Polices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lphaLcPeriod"/>
            </a:pPr>
            <a:r>
              <a:rPr lang="en-US" sz="1400" dirty="0">
                <a:latin typeface="Calibri" panose="020F0502020204030204" pitchFamily="34" charset="0"/>
                <a:ea typeface="Calibri" panose="020F0502020204030204" pitchFamily="34" charset="0"/>
                <a:cs typeface="Times New Roman" panose="02020603050405020304" pitchFamily="18" charset="0"/>
              </a:rPr>
              <a:t>Sick EE 100</a:t>
            </a:r>
          </a:p>
          <a:p>
            <a:pPr marL="742950" marR="0" lvl="1" indent="-285750">
              <a:lnSpc>
                <a:spcPct val="115000"/>
              </a:lnSpc>
              <a:spcBef>
                <a:spcPts val="0"/>
              </a:spcBef>
              <a:spcAft>
                <a:spcPts val="0"/>
              </a:spcAft>
              <a:buFont typeface="+mj-lt"/>
              <a:buAutoNum type="alphaLcPeriod"/>
            </a:pPr>
            <a:r>
              <a:rPr lang="en-US" sz="1400" dirty="0">
                <a:latin typeface="Calibri" panose="020F0502020204030204" pitchFamily="34" charset="0"/>
                <a:ea typeface="Calibri" panose="020F0502020204030204" pitchFamily="34" charset="0"/>
                <a:cs typeface="Times New Roman" panose="02020603050405020304" pitchFamily="18" charset="0"/>
              </a:rPr>
              <a:t>Sick Other 2/3</a:t>
            </a:r>
          </a:p>
          <a:p>
            <a:pPr marL="342900" marR="0" lvl="0" indent="-342900">
              <a:lnSpc>
                <a:spcPct val="115000"/>
              </a:lnSpc>
              <a:spcBef>
                <a:spcPts val="0"/>
              </a:spcBef>
              <a:spcAft>
                <a:spcPts val="1000"/>
              </a:spcAft>
              <a:buFont typeface="Wingdings" panose="05000000000000000000" pitchFamily="2"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Only difference for Time customer is that the earning code won’t be attached to the Absence Policy – we will create an Hours Allocation Rule to map the absence to the earning code.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41ACE5EA-0054-4276-B137-AEB614AABE1E}"/>
              </a:ext>
            </a:extLst>
          </p:cNvPr>
          <p:cNvPicPr/>
          <p:nvPr/>
        </p:nvPicPr>
        <p:blipFill>
          <a:blip r:embed="rId3"/>
          <a:stretch>
            <a:fillRect/>
          </a:stretch>
        </p:blipFill>
        <p:spPr>
          <a:xfrm>
            <a:off x="2590800" y="2438400"/>
            <a:ext cx="5943600" cy="3486150"/>
          </a:xfrm>
          <a:prstGeom prst="rect">
            <a:avLst/>
          </a:prstGeom>
        </p:spPr>
      </p:pic>
    </p:spTree>
    <p:extLst>
      <p:ext uri="{BB962C8B-B14F-4D97-AF65-F5344CB8AC3E}">
        <p14:creationId xmlns:p14="http://schemas.microsoft.com/office/powerpoint/2010/main" val="1661518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EFBA0F-C25A-4507-B0A1-44E37E259A18}"/>
              </a:ext>
            </a:extLst>
          </p:cNvPr>
          <p:cNvSpPr/>
          <p:nvPr/>
        </p:nvSpPr>
        <p:spPr>
          <a:xfrm>
            <a:off x="2752386" y="381000"/>
            <a:ext cx="4166012" cy="646331"/>
          </a:xfrm>
          <a:prstGeom prst="rect">
            <a:avLst/>
          </a:prstGeom>
        </p:spPr>
        <p:txBody>
          <a:bodyPr wrap="none">
            <a:spAutoFit/>
          </a:bodyPr>
          <a:lstStyle/>
          <a:p>
            <a:pPr algn="ctr"/>
            <a:r>
              <a:rPr lang="en-US" b="1" cap="all" dirty="0">
                <a:solidFill>
                  <a:srgbClr val="000000"/>
                </a:solidFill>
                <a:latin typeface="Calibri" panose="020F0502020204030204" pitchFamily="34" charset="0"/>
              </a:rPr>
              <a:t>COVID-19 and your business webinar</a:t>
            </a:r>
          </a:p>
          <a:p>
            <a:pPr algn="ctr"/>
            <a:endParaRPr lang="en-US" dirty="0"/>
          </a:p>
        </p:txBody>
      </p:sp>
      <p:sp>
        <p:nvSpPr>
          <p:cNvPr id="3" name="Rectangle 2">
            <a:extLst>
              <a:ext uri="{FF2B5EF4-FFF2-40B4-BE49-F238E27FC236}">
                <a16:creationId xmlns:a16="http://schemas.microsoft.com/office/drawing/2014/main" id="{E8946A4D-44B7-45AD-B2BF-3F5684196F10}"/>
              </a:ext>
            </a:extLst>
          </p:cNvPr>
          <p:cNvSpPr/>
          <p:nvPr/>
        </p:nvSpPr>
        <p:spPr>
          <a:xfrm>
            <a:off x="3500004" y="1218124"/>
            <a:ext cx="7162800" cy="738664"/>
          </a:xfrm>
          <a:prstGeom prst="rect">
            <a:avLst/>
          </a:prstGeom>
        </p:spPr>
        <p:txBody>
          <a:bodyPr wrap="square">
            <a:spAutoFit/>
          </a:bodyPr>
          <a:lstStyle/>
          <a:p>
            <a:r>
              <a:rPr lang="en-US" sz="2400" b="1" i="1" dirty="0">
                <a:latin typeface="Calibri" panose="020F0502020204030204" pitchFamily="34" charset="0"/>
                <a:cs typeface="Calibri" panose="020F0502020204030204" pitchFamily="34" charset="0"/>
              </a:rPr>
              <a:t>Today’s Presenters: </a:t>
            </a:r>
          </a:p>
          <a:p>
            <a:endParaRPr lang="en-US" i="1" dirty="0">
              <a:latin typeface="Calibri" panose="020F0502020204030204" pitchFamily="34" charset="0"/>
              <a:cs typeface="Calibri" panose="020F0502020204030204" pitchFamily="34" charset="0"/>
            </a:endParaRPr>
          </a:p>
        </p:txBody>
      </p:sp>
      <p:pic>
        <p:nvPicPr>
          <p:cNvPr id="1026" name="Picture 2" descr="Bob">
            <a:extLst>
              <a:ext uri="{FF2B5EF4-FFF2-40B4-BE49-F238E27FC236}">
                <a16:creationId xmlns:a16="http://schemas.microsoft.com/office/drawing/2014/main" id="{2D984576-6657-4C25-9E16-AB6178AD86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4525" y="2309336"/>
            <a:ext cx="2571750" cy="24860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erson smiling for the camera&#10;&#10;Description automatically generated">
            <a:extLst>
              <a:ext uri="{FF2B5EF4-FFF2-40B4-BE49-F238E27FC236}">
                <a16:creationId xmlns:a16="http://schemas.microsoft.com/office/drawing/2014/main" id="{F620138C-B186-45AE-9B9E-532B147C99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400" y="2356962"/>
            <a:ext cx="2390775" cy="2390775"/>
          </a:xfrm>
          <a:prstGeom prst="rect">
            <a:avLst/>
          </a:prstGeom>
        </p:spPr>
      </p:pic>
      <p:sp>
        <p:nvSpPr>
          <p:cNvPr id="6" name="TextBox 5">
            <a:extLst>
              <a:ext uri="{FF2B5EF4-FFF2-40B4-BE49-F238E27FC236}">
                <a16:creationId xmlns:a16="http://schemas.microsoft.com/office/drawing/2014/main" id="{BAA19195-4039-4C67-B6BC-9E2AB582B384}"/>
              </a:ext>
            </a:extLst>
          </p:cNvPr>
          <p:cNvSpPr txBox="1"/>
          <p:nvPr/>
        </p:nvSpPr>
        <p:spPr>
          <a:xfrm>
            <a:off x="2286000" y="4873208"/>
            <a:ext cx="2462645" cy="923330"/>
          </a:xfrm>
          <a:prstGeom prst="rect">
            <a:avLst/>
          </a:prstGeom>
          <a:noFill/>
        </p:spPr>
        <p:txBody>
          <a:bodyPr wrap="square" rtlCol="0">
            <a:spAutoFit/>
          </a:bodyPr>
          <a:lstStyle/>
          <a:p>
            <a:r>
              <a:rPr lang="en-US" b="1" dirty="0"/>
              <a:t>BOB FLOREAK</a:t>
            </a:r>
          </a:p>
          <a:p>
            <a:r>
              <a:rPr lang="en-US" b="1" dirty="0"/>
              <a:t>President, Acuity HR</a:t>
            </a:r>
            <a:endParaRPr lang="en-US" dirty="0"/>
          </a:p>
          <a:p>
            <a:endParaRPr lang="en-US" dirty="0"/>
          </a:p>
        </p:txBody>
      </p:sp>
      <p:sp>
        <p:nvSpPr>
          <p:cNvPr id="9" name="TextBox 8">
            <a:extLst>
              <a:ext uri="{FF2B5EF4-FFF2-40B4-BE49-F238E27FC236}">
                <a16:creationId xmlns:a16="http://schemas.microsoft.com/office/drawing/2014/main" id="{C8538FC1-FF08-4D06-AA3A-4246EE967B54}"/>
              </a:ext>
            </a:extLst>
          </p:cNvPr>
          <p:cNvSpPr txBox="1"/>
          <p:nvPr/>
        </p:nvSpPr>
        <p:spPr>
          <a:xfrm>
            <a:off x="5867400" y="4873208"/>
            <a:ext cx="2462645" cy="923330"/>
          </a:xfrm>
          <a:prstGeom prst="rect">
            <a:avLst/>
          </a:prstGeom>
          <a:noFill/>
        </p:spPr>
        <p:txBody>
          <a:bodyPr wrap="square" rtlCol="0">
            <a:spAutoFit/>
          </a:bodyPr>
          <a:lstStyle/>
          <a:p>
            <a:r>
              <a:rPr lang="en-US" b="1" dirty="0"/>
              <a:t>KARA STIVASON</a:t>
            </a:r>
          </a:p>
          <a:p>
            <a:r>
              <a:rPr lang="en-US" b="1" dirty="0"/>
              <a:t>Trainer, CTR</a:t>
            </a:r>
            <a:endParaRPr lang="en-US" dirty="0"/>
          </a:p>
          <a:p>
            <a:endParaRPr lang="en-US" dirty="0"/>
          </a:p>
        </p:txBody>
      </p:sp>
    </p:spTree>
    <p:extLst>
      <p:ext uri="{BB962C8B-B14F-4D97-AF65-F5344CB8AC3E}">
        <p14:creationId xmlns:p14="http://schemas.microsoft.com/office/powerpoint/2010/main" val="7414788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EFBA0F-C25A-4507-B0A1-44E37E259A18}"/>
              </a:ext>
            </a:extLst>
          </p:cNvPr>
          <p:cNvSpPr/>
          <p:nvPr/>
        </p:nvSpPr>
        <p:spPr>
          <a:xfrm>
            <a:off x="4343400" y="162774"/>
            <a:ext cx="847476" cy="738664"/>
          </a:xfrm>
          <a:prstGeom prst="rect">
            <a:avLst/>
          </a:prstGeom>
        </p:spPr>
        <p:txBody>
          <a:bodyPr wrap="none">
            <a:spAutoFit/>
          </a:bodyPr>
          <a:lstStyle/>
          <a:p>
            <a:pPr algn="ctr"/>
            <a:r>
              <a:rPr lang="en-US" sz="2400" b="1" cap="all" dirty="0">
                <a:solidFill>
                  <a:srgbClr val="000000"/>
                </a:solidFill>
                <a:latin typeface="Calibri" panose="020F0502020204030204" pitchFamily="34" charset="0"/>
              </a:rPr>
              <a:t>FAQS</a:t>
            </a:r>
          </a:p>
          <a:p>
            <a:pPr algn="ctr"/>
            <a:endParaRPr lang="en-US" dirty="0"/>
          </a:p>
        </p:txBody>
      </p:sp>
      <p:sp>
        <p:nvSpPr>
          <p:cNvPr id="2" name="Rectangle 1">
            <a:extLst>
              <a:ext uri="{FF2B5EF4-FFF2-40B4-BE49-F238E27FC236}">
                <a16:creationId xmlns:a16="http://schemas.microsoft.com/office/drawing/2014/main" id="{D282761F-C96A-4668-98E6-D83137AE373F}"/>
              </a:ext>
            </a:extLst>
          </p:cNvPr>
          <p:cNvSpPr/>
          <p:nvPr/>
        </p:nvSpPr>
        <p:spPr>
          <a:xfrm>
            <a:off x="1676400" y="1066800"/>
            <a:ext cx="4572000" cy="1615570"/>
          </a:xfrm>
          <a:prstGeom prst="rect">
            <a:avLst/>
          </a:prstGeom>
        </p:spPr>
        <p:txBody>
          <a:bodyPr>
            <a:spAutoFit/>
          </a:bodyPr>
          <a:lstStyle/>
          <a:p>
            <a:pPr marL="171450" marR="0">
              <a:lnSpc>
                <a:spcPct val="115000"/>
              </a:lnSpc>
              <a:spcBef>
                <a:spcPts val="0"/>
              </a:spcBef>
              <a:spcAft>
                <a:spcPts val="1000"/>
              </a:spcAft>
            </a:pPr>
            <a:r>
              <a:rPr lang="en-US" sz="2000" dirty="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15000"/>
              </a:lnSpc>
              <a:spcBef>
                <a:spcPts val="0"/>
              </a:spcBef>
              <a:spcAft>
                <a:spcPts val="0"/>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Assign Accrual Plan to Employees</a:t>
            </a:r>
          </a:p>
          <a:p>
            <a:pPr marL="742950" marR="0" lvl="1" indent="-285750">
              <a:lnSpc>
                <a:spcPct val="115000"/>
              </a:lnSpc>
              <a:spcBef>
                <a:spcPts val="0"/>
              </a:spcBef>
              <a:spcAft>
                <a:spcPts val="0"/>
              </a:spcAft>
              <a:buFont typeface="+mj-lt"/>
              <a:buAutoNum type="alphaLcPeriod"/>
            </a:pPr>
            <a:r>
              <a:rPr lang="en-US" sz="2000" dirty="0">
                <a:latin typeface="Calibri" panose="020F0502020204030204" pitchFamily="34" charset="0"/>
                <a:ea typeface="Calibri" panose="020F0502020204030204" pitchFamily="34" charset="0"/>
                <a:cs typeface="Times New Roman" panose="02020603050405020304" pitchFamily="18" charset="0"/>
              </a:rPr>
              <a:t>Sick-</a:t>
            </a:r>
            <a:r>
              <a:rPr lang="en-US" sz="2000" dirty="0" err="1">
                <a:latin typeface="Calibri" panose="020F0502020204030204" pitchFamily="34" charset="0"/>
                <a:ea typeface="Calibri" panose="020F0502020204030204" pitchFamily="34" charset="0"/>
                <a:cs typeface="Times New Roman" panose="02020603050405020304" pitchFamily="18" charset="0"/>
              </a:rPr>
              <a:t>Covid</a:t>
            </a:r>
            <a:r>
              <a:rPr lang="en-US" sz="2000" dirty="0">
                <a:latin typeface="Calibri" panose="020F0502020204030204" pitchFamily="34" charset="0"/>
                <a:ea typeface="Calibri" panose="020F0502020204030204" pitchFamily="34" charset="0"/>
                <a:cs typeface="Times New Roman" panose="02020603050405020304" pitchFamily="18" charset="0"/>
              </a:rPr>
              <a:t>-FT</a:t>
            </a:r>
          </a:p>
          <a:p>
            <a:pPr marL="742950" marR="0" lvl="1" indent="-285750">
              <a:lnSpc>
                <a:spcPct val="115000"/>
              </a:lnSpc>
              <a:spcBef>
                <a:spcPts val="0"/>
              </a:spcBef>
              <a:spcAft>
                <a:spcPts val="1000"/>
              </a:spcAft>
              <a:buFont typeface="+mj-lt"/>
              <a:buAutoNum type="alphaLcPeriod"/>
            </a:pPr>
            <a:r>
              <a:rPr lang="en-US" sz="2000" dirty="0">
                <a:latin typeface="Calibri" panose="020F0502020204030204" pitchFamily="34" charset="0"/>
                <a:ea typeface="Calibri" panose="020F0502020204030204" pitchFamily="34" charset="0"/>
                <a:cs typeface="Times New Roman" panose="02020603050405020304" pitchFamily="18" charset="0"/>
              </a:rPr>
              <a:t>Sick-</a:t>
            </a:r>
            <a:r>
              <a:rPr lang="en-US" sz="2000" dirty="0" err="1">
                <a:latin typeface="Calibri" panose="020F0502020204030204" pitchFamily="34" charset="0"/>
                <a:ea typeface="Calibri" panose="020F0502020204030204" pitchFamily="34" charset="0"/>
                <a:cs typeface="Times New Roman" panose="02020603050405020304" pitchFamily="18" charset="0"/>
              </a:rPr>
              <a:t>Covid</a:t>
            </a:r>
            <a:r>
              <a:rPr lang="en-US" sz="2000" dirty="0">
                <a:latin typeface="Calibri" panose="020F0502020204030204" pitchFamily="34" charset="0"/>
                <a:ea typeface="Calibri" panose="020F0502020204030204" pitchFamily="34" charset="0"/>
                <a:cs typeface="Times New Roman" panose="02020603050405020304" pitchFamily="18" charset="0"/>
              </a:rPr>
              <a:t>-PT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DA0A22D6-0678-47F7-9904-6C2E10050260}"/>
              </a:ext>
            </a:extLst>
          </p:cNvPr>
          <p:cNvPicPr/>
          <p:nvPr/>
        </p:nvPicPr>
        <p:blipFill>
          <a:blip r:embed="rId3"/>
          <a:stretch>
            <a:fillRect/>
          </a:stretch>
        </p:blipFill>
        <p:spPr>
          <a:xfrm>
            <a:off x="2219076" y="3352800"/>
            <a:ext cx="5943600" cy="1788160"/>
          </a:xfrm>
          <a:prstGeom prst="rect">
            <a:avLst/>
          </a:prstGeom>
        </p:spPr>
      </p:pic>
    </p:spTree>
    <p:extLst>
      <p:ext uri="{BB962C8B-B14F-4D97-AF65-F5344CB8AC3E}">
        <p14:creationId xmlns:p14="http://schemas.microsoft.com/office/powerpoint/2010/main" val="21311465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EFBA0F-C25A-4507-B0A1-44E37E259A18}"/>
              </a:ext>
            </a:extLst>
          </p:cNvPr>
          <p:cNvSpPr/>
          <p:nvPr/>
        </p:nvSpPr>
        <p:spPr>
          <a:xfrm>
            <a:off x="4343400" y="162774"/>
            <a:ext cx="847476" cy="738664"/>
          </a:xfrm>
          <a:prstGeom prst="rect">
            <a:avLst/>
          </a:prstGeom>
        </p:spPr>
        <p:txBody>
          <a:bodyPr wrap="none">
            <a:spAutoFit/>
          </a:bodyPr>
          <a:lstStyle/>
          <a:p>
            <a:pPr algn="ctr"/>
            <a:r>
              <a:rPr lang="en-US" sz="2400" b="1" cap="all" dirty="0">
                <a:solidFill>
                  <a:srgbClr val="000000"/>
                </a:solidFill>
                <a:latin typeface="Calibri" panose="020F0502020204030204" pitchFamily="34" charset="0"/>
              </a:rPr>
              <a:t>FAQS</a:t>
            </a:r>
          </a:p>
          <a:p>
            <a:pPr algn="ctr"/>
            <a:endParaRPr lang="en-US" dirty="0"/>
          </a:p>
        </p:txBody>
      </p:sp>
      <p:sp>
        <p:nvSpPr>
          <p:cNvPr id="2" name="Rectangle 1">
            <a:extLst>
              <a:ext uri="{FF2B5EF4-FFF2-40B4-BE49-F238E27FC236}">
                <a16:creationId xmlns:a16="http://schemas.microsoft.com/office/drawing/2014/main" id="{D282761F-C96A-4668-98E6-D83137AE373F}"/>
              </a:ext>
            </a:extLst>
          </p:cNvPr>
          <p:cNvSpPr/>
          <p:nvPr/>
        </p:nvSpPr>
        <p:spPr>
          <a:xfrm>
            <a:off x="1676400" y="1066800"/>
            <a:ext cx="4572000" cy="923330"/>
          </a:xfrm>
          <a:prstGeom prst="rect">
            <a:avLst/>
          </a:prstGeom>
        </p:spPr>
        <p:txBody>
          <a:bodyPr>
            <a:spAutoFit/>
          </a:bodyPr>
          <a:lstStyle/>
          <a:p>
            <a:pPr lvl="0"/>
            <a:r>
              <a:rPr lang="en-US" dirty="0">
                <a:sym typeface="Wingdings" panose="05000000000000000000" pitchFamily="2" charset="2"/>
              </a:rPr>
              <a:t> </a:t>
            </a:r>
            <a:r>
              <a:rPr lang="en-US" dirty="0"/>
              <a:t>Enter Absences for Employee</a:t>
            </a:r>
          </a:p>
          <a:p>
            <a:pPr lvl="1"/>
            <a:r>
              <a:rPr lang="en-US" dirty="0"/>
              <a:t>Sick EE 100</a:t>
            </a:r>
          </a:p>
          <a:p>
            <a:pPr lvl="1"/>
            <a:r>
              <a:rPr lang="en-US" dirty="0"/>
              <a:t>Sick Other 2/3</a:t>
            </a:r>
          </a:p>
        </p:txBody>
      </p:sp>
      <p:pic>
        <p:nvPicPr>
          <p:cNvPr id="5" name="Picture 4">
            <a:extLst>
              <a:ext uri="{FF2B5EF4-FFF2-40B4-BE49-F238E27FC236}">
                <a16:creationId xmlns:a16="http://schemas.microsoft.com/office/drawing/2014/main" id="{2ADEA747-D71C-436A-B467-9556E319865F}"/>
              </a:ext>
            </a:extLst>
          </p:cNvPr>
          <p:cNvPicPr/>
          <p:nvPr/>
        </p:nvPicPr>
        <p:blipFill>
          <a:blip r:embed="rId3"/>
          <a:stretch>
            <a:fillRect/>
          </a:stretch>
        </p:blipFill>
        <p:spPr>
          <a:xfrm>
            <a:off x="1981200" y="2590800"/>
            <a:ext cx="5943600" cy="2393315"/>
          </a:xfrm>
          <a:prstGeom prst="rect">
            <a:avLst/>
          </a:prstGeom>
        </p:spPr>
      </p:pic>
    </p:spTree>
    <p:extLst>
      <p:ext uri="{BB962C8B-B14F-4D97-AF65-F5344CB8AC3E}">
        <p14:creationId xmlns:p14="http://schemas.microsoft.com/office/powerpoint/2010/main" val="30472419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EFBA0F-C25A-4507-B0A1-44E37E259A18}"/>
              </a:ext>
            </a:extLst>
          </p:cNvPr>
          <p:cNvSpPr/>
          <p:nvPr/>
        </p:nvSpPr>
        <p:spPr>
          <a:xfrm>
            <a:off x="4343400" y="162774"/>
            <a:ext cx="847476" cy="738664"/>
          </a:xfrm>
          <a:prstGeom prst="rect">
            <a:avLst/>
          </a:prstGeom>
        </p:spPr>
        <p:txBody>
          <a:bodyPr wrap="none">
            <a:spAutoFit/>
          </a:bodyPr>
          <a:lstStyle/>
          <a:p>
            <a:pPr algn="ctr"/>
            <a:r>
              <a:rPr lang="en-US" sz="2400" b="1" cap="all" dirty="0">
                <a:solidFill>
                  <a:srgbClr val="000000"/>
                </a:solidFill>
                <a:latin typeface="Calibri" panose="020F0502020204030204" pitchFamily="34" charset="0"/>
              </a:rPr>
              <a:t>FAQS</a:t>
            </a:r>
          </a:p>
          <a:p>
            <a:pPr algn="ctr"/>
            <a:endParaRPr lang="en-US" dirty="0"/>
          </a:p>
        </p:txBody>
      </p:sp>
      <p:sp>
        <p:nvSpPr>
          <p:cNvPr id="2" name="Rectangle 1">
            <a:extLst>
              <a:ext uri="{FF2B5EF4-FFF2-40B4-BE49-F238E27FC236}">
                <a16:creationId xmlns:a16="http://schemas.microsoft.com/office/drawing/2014/main" id="{D282761F-C96A-4668-98E6-D83137AE373F}"/>
              </a:ext>
            </a:extLst>
          </p:cNvPr>
          <p:cNvSpPr/>
          <p:nvPr/>
        </p:nvSpPr>
        <p:spPr>
          <a:xfrm>
            <a:off x="1676400" y="1066800"/>
            <a:ext cx="4572000" cy="369332"/>
          </a:xfrm>
          <a:prstGeom prst="rect">
            <a:avLst/>
          </a:prstGeom>
        </p:spPr>
        <p:txBody>
          <a:bodyPr>
            <a:spAutoFit/>
          </a:bodyPr>
          <a:lstStyle/>
          <a:p>
            <a:pPr lvl="0"/>
            <a:r>
              <a:rPr lang="en-US" dirty="0">
                <a:sym typeface="Wingdings" panose="05000000000000000000" pitchFamily="2" charset="2"/>
              </a:rPr>
              <a:t>EMPLOYEE PAYCHECK</a:t>
            </a:r>
            <a:endParaRPr lang="en-US" dirty="0"/>
          </a:p>
        </p:txBody>
      </p:sp>
      <p:pic>
        <p:nvPicPr>
          <p:cNvPr id="6" name="Picture 5">
            <a:extLst>
              <a:ext uri="{FF2B5EF4-FFF2-40B4-BE49-F238E27FC236}">
                <a16:creationId xmlns:a16="http://schemas.microsoft.com/office/drawing/2014/main" id="{DBBC4F87-89D0-4983-9130-16051E14EC8F}"/>
              </a:ext>
            </a:extLst>
          </p:cNvPr>
          <p:cNvPicPr/>
          <p:nvPr/>
        </p:nvPicPr>
        <p:blipFill>
          <a:blip r:embed="rId3"/>
          <a:stretch>
            <a:fillRect/>
          </a:stretch>
        </p:blipFill>
        <p:spPr>
          <a:xfrm>
            <a:off x="1447800" y="1676002"/>
            <a:ext cx="6705600" cy="3288665"/>
          </a:xfrm>
          <a:prstGeom prst="rect">
            <a:avLst/>
          </a:prstGeom>
        </p:spPr>
      </p:pic>
    </p:spTree>
    <p:extLst>
      <p:ext uri="{BB962C8B-B14F-4D97-AF65-F5344CB8AC3E}">
        <p14:creationId xmlns:p14="http://schemas.microsoft.com/office/powerpoint/2010/main" val="26432639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EFBA0F-C25A-4507-B0A1-44E37E259A18}"/>
              </a:ext>
            </a:extLst>
          </p:cNvPr>
          <p:cNvSpPr/>
          <p:nvPr/>
        </p:nvSpPr>
        <p:spPr>
          <a:xfrm>
            <a:off x="4343400" y="162774"/>
            <a:ext cx="847476" cy="738664"/>
          </a:xfrm>
          <a:prstGeom prst="rect">
            <a:avLst/>
          </a:prstGeom>
        </p:spPr>
        <p:txBody>
          <a:bodyPr wrap="none">
            <a:spAutoFit/>
          </a:bodyPr>
          <a:lstStyle/>
          <a:p>
            <a:pPr algn="ctr"/>
            <a:r>
              <a:rPr lang="en-US" sz="2400" b="1" cap="all" dirty="0">
                <a:solidFill>
                  <a:srgbClr val="000000"/>
                </a:solidFill>
                <a:latin typeface="Calibri" panose="020F0502020204030204" pitchFamily="34" charset="0"/>
              </a:rPr>
              <a:t>FAQS</a:t>
            </a:r>
          </a:p>
          <a:p>
            <a:pPr algn="ctr"/>
            <a:endParaRPr lang="en-US" dirty="0"/>
          </a:p>
        </p:txBody>
      </p:sp>
      <p:sp>
        <p:nvSpPr>
          <p:cNvPr id="4" name="Rectangle 3">
            <a:extLst>
              <a:ext uri="{FF2B5EF4-FFF2-40B4-BE49-F238E27FC236}">
                <a16:creationId xmlns:a16="http://schemas.microsoft.com/office/drawing/2014/main" id="{9033F41C-A858-4AEC-B2E0-883ACEF9AF1F}"/>
              </a:ext>
            </a:extLst>
          </p:cNvPr>
          <p:cNvSpPr/>
          <p:nvPr/>
        </p:nvSpPr>
        <p:spPr>
          <a:xfrm>
            <a:off x="1295400" y="1600200"/>
            <a:ext cx="7391400" cy="2416046"/>
          </a:xfrm>
          <a:prstGeom prst="rect">
            <a:avLst/>
          </a:prstGeom>
        </p:spPr>
        <p:txBody>
          <a:bodyPr wrap="square">
            <a:spAutoFit/>
          </a:bodyPr>
          <a:lstStyle/>
          <a:p>
            <a:pPr marR="0" lvl="0">
              <a:spcBef>
                <a:spcPts val="0"/>
              </a:spcBef>
              <a:spcAft>
                <a:spcPts val="0"/>
              </a:spcAft>
            </a:pPr>
            <a:r>
              <a:rPr lang="en-US" sz="2000" dirty="0">
                <a:latin typeface="Calibri" panose="020F0502020204030204" pitchFamily="34" charset="0"/>
                <a:ea typeface="Times New Roman" panose="02020603050405020304" pitchFamily="18" charset="0"/>
              </a:rPr>
              <a:t>Q: If we are offering or instituting a remote work policy, is there a way to have our employees punch in and out from home?</a:t>
            </a:r>
          </a:p>
          <a:p>
            <a:pPr marR="0" lvl="0">
              <a:spcBef>
                <a:spcPts val="0"/>
              </a:spcBef>
              <a:spcAft>
                <a:spcPts val="0"/>
              </a:spcAft>
            </a:pPr>
            <a:endParaRPr lang="en-US" sz="2000" dirty="0">
              <a:latin typeface="Calibri" panose="020F0502020204030204" pitchFamily="34" charset="0"/>
              <a:ea typeface="Times New Roman" panose="02020603050405020304" pitchFamily="18" charset="0"/>
            </a:endParaRPr>
          </a:p>
          <a:p>
            <a:r>
              <a:rPr lang="en-US" sz="2000" dirty="0">
                <a:latin typeface="Calibri" panose="020F0502020204030204" pitchFamily="34" charset="0"/>
                <a:ea typeface="Times New Roman" panose="02020603050405020304" pitchFamily="18" charset="0"/>
              </a:rPr>
              <a:t>A: Absolutely! To set this up, </a:t>
            </a:r>
            <a:r>
              <a:rPr lang="en-US" sz="2000" dirty="0">
                <a:latin typeface="Calibri" panose="020F0502020204030204" pitchFamily="34" charset="0"/>
                <a:ea typeface="Calibri" panose="020F0502020204030204" pitchFamily="34" charset="0"/>
                <a:cs typeface="Times New Roman" panose="02020603050405020304" pitchFamily="18" charset="0"/>
              </a:rPr>
              <a:t>contact your time support representative, Darlene Booher @ </a:t>
            </a:r>
            <a:r>
              <a:rPr lang="en-US" sz="2000" dirty="0">
                <a:latin typeface="Calibri" panose="020F0502020204030204" pitchFamily="34" charset="0"/>
                <a:ea typeface="Calibri" panose="020F0502020204030204" pitchFamily="34" charset="0"/>
                <a:cs typeface="Times New Roman" panose="02020603050405020304" pitchFamily="18" charset="0"/>
                <a:hlinkClick r:id="rId3"/>
              </a:rPr>
              <a:t>ctrhcmsupport-darlene.ctrhcm.com@email.autotask.net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latin typeface="Calibri" panose="020F0502020204030204" pitchFamily="34" charset="0"/>
              <a:ea typeface="Times New Roman" panose="02020603050405020304" pitchFamily="18" charset="0"/>
            </a:endParaRPr>
          </a:p>
          <a:p>
            <a:pPr marR="0" lvl="0">
              <a:spcBef>
                <a:spcPts val="0"/>
              </a:spcBef>
              <a:spcAft>
                <a:spcPts val="0"/>
              </a:spcAft>
            </a:pPr>
            <a:endParaRPr lang="en-US" sz="11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2294625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371600" y="1672552"/>
            <a:ext cx="6445046" cy="3099944"/>
          </a:xfrm>
        </p:spPr>
        <p:txBody>
          <a:bodyPr>
            <a:normAutofit/>
          </a:bodyPr>
          <a:lstStyle/>
          <a:p>
            <a:pPr algn="ctr"/>
            <a:br>
              <a:rPr lang="en-US" sz="1800" dirty="0"/>
            </a:br>
            <a:br>
              <a:rPr lang="en-US" sz="1800" dirty="0"/>
            </a:br>
            <a:endParaRPr lang="en-US" sz="1800" dirty="0">
              <a:solidFill>
                <a:srgbClr val="F47B20"/>
              </a:solidFill>
            </a:endParaRPr>
          </a:p>
        </p:txBody>
      </p:sp>
      <p:sp>
        <p:nvSpPr>
          <p:cNvPr id="3" name="Rectangle 2">
            <a:extLst>
              <a:ext uri="{FF2B5EF4-FFF2-40B4-BE49-F238E27FC236}">
                <a16:creationId xmlns:a16="http://schemas.microsoft.com/office/drawing/2014/main" id="{F9DE5565-1BF4-4E7C-A2C5-DFD537F33608}"/>
              </a:ext>
            </a:extLst>
          </p:cNvPr>
          <p:cNvSpPr/>
          <p:nvPr/>
        </p:nvSpPr>
        <p:spPr>
          <a:xfrm>
            <a:off x="1143000" y="1371600"/>
            <a:ext cx="7620000" cy="3554819"/>
          </a:xfrm>
          <a:prstGeom prst="rect">
            <a:avLst/>
          </a:prstGeom>
        </p:spPr>
        <p:txBody>
          <a:bodyPr wrap="square">
            <a:spAutoFit/>
          </a:bodyPr>
          <a:lstStyle/>
          <a:p>
            <a:pPr lvl="0"/>
            <a:r>
              <a:rPr lang="en-US" b="1" dirty="0"/>
              <a:t>Q: We have integrated COBRA with Infinisource COBRA, how will this work with a lay-off?</a:t>
            </a:r>
          </a:p>
          <a:p>
            <a:pPr lvl="0"/>
            <a:endParaRPr lang="en-US" sz="1350" dirty="0"/>
          </a:p>
          <a:p>
            <a:pPr lvl="0"/>
            <a:r>
              <a:rPr lang="en-US" sz="1350" b="1" dirty="0">
                <a:solidFill>
                  <a:srgbClr val="F57B1E"/>
                </a:solidFill>
              </a:rPr>
              <a:t>A1</a:t>
            </a:r>
            <a:r>
              <a:rPr lang="en-US" sz="1350" dirty="0"/>
              <a:t>: If employment is terminated due to a layoff, the termination process in </a:t>
            </a:r>
            <a:r>
              <a:rPr lang="en-US" sz="1350" dirty="0" err="1"/>
              <a:t>iSolved</a:t>
            </a:r>
            <a:r>
              <a:rPr lang="en-US" sz="1350" dirty="0"/>
              <a:t> will remain the same – it would be recommended to use a termination reason of layoff – if you don’t have this termination reason, it can be created for you.  </a:t>
            </a:r>
          </a:p>
          <a:p>
            <a:pPr lvl="0"/>
            <a:endParaRPr lang="en-US" sz="1350" dirty="0"/>
          </a:p>
          <a:p>
            <a:pPr lvl="0"/>
            <a:r>
              <a:rPr lang="en-US" sz="1350" b="1" dirty="0">
                <a:solidFill>
                  <a:srgbClr val="F47B20"/>
                </a:solidFill>
              </a:rPr>
              <a:t>A2</a:t>
            </a:r>
            <a:r>
              <a:rPr lang="en-US" sz="1350" dirty="0"/>
              <a:t>: If the layoff is temporary and employees will be put into a layoff status, you will need to determine the following:</a:t>
            </a:r>
          </a:p>
          <a:p>
            <a:pPr marL="214313" indent="-214313">
              <a:buFont typeface="Wingdings" panose="05000000000000000000" pitchFamily="2" charset="2"/>
              <a:buChar char="Ø"/>
            </a:pPr>
            <a:r>
              <a:rPr lang="en-US" sz="1350" dirty="0"/>
              <a:t>Will benefits remain active during the layoff?  If so, for how long?</a:t>
            </a:r>
          </a:p>
          <a:p>
            <a:pPr marL="214313" indent="-214313">
              <a:buFont typeface="Wingdings" panose="05000000000000000000" pitchFamily="2" charset="2"/>
              <a:buChar char="Ø"/>
            </a:pPr>
            <a:r>
              <a:rPr lang="en-US" sz="1350" dirty="0"/>
              <a:t>Will benefits end upon moving to layoff status?</a:t>
            </a:r>
          </a:p>
          <a:p>
            <a:pPr marL="557213" lvl="1" indent="-214313">
              <a:buFont typeface="Wingdings" panose="05000000000000000000" pitchFamily="2" charset="2"/>
              <a:buChar char="Ø"/>
            </a:pPr>
            <a:r>
              <a:rPr lang="en-US" sz="1350" dirty="0"/>
              <a:t>If benefits will end, COBRA will need to be processed using the “life event” feature in </a:t>
            </a:r>
            <a:r>
              <a:rPr lang="en-US" sz="1350" dirty="0" err="1"/>
              <a:t>iSolved</a:t>
            </a:r>
            <a:endParaRPr lang="en-US" sz="1350" dirty="0"/>
          </a:p>
          <a:p>
            <a:pPr lvl="0"/>
            <a:endParaRPr lang="en-US" sz="1350" dirty="0"/>
          </a:p>
          <a:p>
            <a:pPr lvl="0"/>
            <a:r>
              <a:rPr lang="en-US" sz="1350" dirty="0"/>
              <a:t>	For assistance on COBRA related questions or processes, please contact </a:t>
            </a:r>
          </a:p>
          <a:p>
            <a:pPr lvl="0"/>
            <a:r>
              <a:rPr lang="en-US" sz="1350" dirty="0"/>
              <a:t>		Tracey Frazier(</a:t>
            </a:r>
            <a:r>
              <a:rPr lang="en-US" sz="1350" dirty="0">
                <a:hlinkClick r:id="rId2"/>
              </a:rPr>
              <a:t>tracey.frazier@ctrhcm.com</a:t>
            </a:r>
            <a:r>
              <a:rPr lang="en-US" sz="1350" dirty="0"/>
              <a:t>) or</a:t>
            </a:r>
          </a:p>
          <a:p>
            <a:pPr lvl="0"/>
            <a:r>
              <a:rPr lang="en-US" sz="1350" dirty="0"/>
              <a:t>	 	Tara Severin (</a:t>
            </a:r>
            <a:r>
              <a:rPr lang="en-US" sz="1350" dirty="0">
                <a:hlinkClick r:id="rId3"/>
              </a:rPr>
              <a:t>tara.severin@ctrhcm.com</a:t>
            </a:r>
            <a:r>
              <a:rPr lang="en-US" sz="1350" dirty="0"/>
              <a:t>)</a:t>
            </a:r>
            <a:endParaRPr lang="en-US" sz="825"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F02DFAED-9875-44AC-B31C-13CA6F4B7767}"/>
              </a:ext>
            </a:extLst>
          </p:cNvPr>
          <p:cNvSpPr/>
          <p:nvPr/>
        </p:nvSpPr>
        <p:spPr>
          <a:xfrm>
            <a:off x="4343400" y="346376"/>
            <a:ext cx="847476" cy="669414"/>
          </a:xfrm>
          <a:prstGeom prst="rect">
            <a:avLst/>
          </a:prstGeom>
        </p:spPr>
        <p:txBody>
          <a:bodyPr wrap="none">
            <a:spAutoFit/>
          </a:bodyPr>
          <a:lstStyle/>
          <a:p>
            <a:pPr algn="ctr"/>
            <a:r>
              <a:rPr lang="en-US" sz="2400" b="1" cap="all" dirty="0">
                <a:solidFill>
                  <a:srgbClr val="000000"/>
                </a:solidFill>
                <a:latin typeface="Calibri" panose="020F0502020204030204" pitchFamily="34" charset="0"/>
              </a:rPr>
              <a:t>FAQS</a:t>
            </a:r>
          </a:p>
          <a:p>
            <a:pPr algn="ctr"/>
            <a:endParaRPr lang="en-US" sz="1350" dirty="0"/>
          </a:p>
        </p:txBody>
      </p:sp>
      <p:sp>
        <p:nvSpPr>
          <p:cNvPr id="5" name="TextBox 4">
            <a:extLst>
              <a:ext uri="{FF2B5EF4-FFF2-40B4-BE49-F238E27FC236}">
                <a16:creationId xmlns:a16="http://schemas.microsoft.com/office/drawing/2014/main" id="{7E91FA23-BBD1-4120-8D8D-4E12C50CA0C8}"/>
              </a:ext>
            </a:extLst>
          </p:cNvPr>
          <p:cNvSpPr txBox="1"/>
          <p:nvPr/>
        </p:nvSpPr>
        <p:spPr>
          <a:xfrm>
            <a:off x="4267200" y="5562600"/>
            <a:ext cx="3886200" cy="646331"/>
          </a:xfrm>
          <a:prstGeom prst="rect">
            <a:avLst/>
          </a:prstGeom>
          <a:noFill/>
        </p:spPr>
        <p:txBody>
          <a:bodyPr wrap="square" rtlCol="0">
            <a:spAutoFit/>
          </a:bodyPr>
          <a:lstStyle/>
          <a:p>
            <a:r>
              <a:rPr lang="en-US" dirty="0">
                <a:hlinkClick r:id="rId4"/>
              </a:rPr>
              <a:t>Best Practice Guideline: Reduction in Hours Cobra Qualifying Event</a:t>
            </a:r>
            <a:endParaRPr lang="en-US" dirty="0"/>
          </a:p>
        </p:txBody>
      </p:sp>
    </p:spTree>
    <p:extLst>
      <p:ext uri="{BB962C8B-B14F-4D97-AF65-F5344CB8AC3E}">
        <p14:creationId xmlns:p14="http://schemas.microsoft.com/office/powerpoint/2010/main" val="5808543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89E86FA-69D5-43B1-B25D-D43403192A29}"/>
              </a:ext>
            </a:extLst>
          </p:cNvPr>
          <p:cNvSpPr/>
          <p:nvPr/>
        </p:nvSpPr>
        <p:spPr>
          <a:xfrm>
            <a:off x="1295400" y="1905000"/>
            <a:ext cx="7620000" cy="2849050"/>
          </a:xfrm>
          <a:prstGeom prst="rect">
            <a:avLst/>
          </a:prstGeom>
        </p:spPr>
        <p:txBody>
          <a:bodyPr wrap="square">
            <a:spAutoFit/>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We Remain Committed to Partnership</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Our team meets daily to review the latest updates in order to assist our clients.  We realize that you are drinking from a “firehose” of information. In order to give our clients easy access to information, we will be providing all customers </a:t>
            </a:r>
            <a:r>
              <a:rPr lang="en-US"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FREE</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access to our HR Support Center.  Our HR Support Center is a great tool that provides you with the latest legislative updates regarding the Coronavirus, sample policies, checklists, and other useful compliance information.  Please email </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supportlog@ctrhcm.com</a:t>
            </a:r>
            <a:r>
              <a:rPr lang="en-US" dirty="0">
                <a:latin typeface="Calibri" panose="020F0502020204030204" pitchFamily="34" charset="0"/>
                <a:ea typeface="Calibri" panose="020F0502020204030204" pitchFamily="34" charset="0"/>
                <a:cs typeface="Times New Roman" panose="02020603050405020304" pitchFamily="18" charset="0"/>
              </a:rPr>
              <a:t> if you would like to receive a login to this useful resource.</a:t>
            </a:r>
          </a:p>
        </p:txBody>
      </p:sp>
      <p:sp>
        <p:nvSpPr>
          <p:cNvPr id="8" name="Rectangle 7">
            <a:extLst>
              <a:ext uri="{FF2B5EF4-FFF2-40B4-BE49-F238E27FC236}">
                <a16:creationId xmlns:a16="http://schemas.microsoft.com/office/drawing/2014/main" id="{832566C3-BCE2-4173-B391-8CD0CD7307F6}"/>
              </a:ext>
            </a:extLst>
          </p:cNvPr>
          <p:cNvSpPr/>
          <p:nvPr/>
        </p:nvSpPr>
        <p:spPr>
          <a:xfrm>
            <a:off x="2514600" y="990600"/>
            <a:ext cx="4678077" cy="584775"/>
          </a:xfrm>
          <a:prstGeom prst="rect">
            <a:avLst/>
          </a:prstGeom>
        </p:spPr>
        <p:txBody>
          <a:bodyPr wrap="none">
            <a:spAutoFit/>
          </a:bodyPr>
          <a:lstStyle/>
          <a:p>
            <a:pPr algn="ctr"/>
            <a:r>
              <a:rPr lang="en-US" sz="3200" b="1" i="1" cap="all" dirty="0">
                <a:solidFill>
                  <a:srgbClr val="002060"/>
                </a:solidFill>
                <a:latin typeface="Calibri" panose="020F0502020204030204" pitchFamily="34" charset="0"/>
              </a:rPr>
              <a:t>WE’RE IN THIS TOGETHER!</a:t>
            </a:r>
          </a:p>
        </p:txBody>
      </p:sp>
    </p:spTree>
    <p:extLst>
      <p:ext uri="{BB962C8B-B14F-4D97-AF65-F5344CB8AC3E}">
        <p14:creationId xmlns:p14="http://schemas.microsoft.com/office/powerpoint/2010/main" val="35536091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EFBA0F-C25A-4507-B0A1-44E37E259A18}"/>
              </a:ext>
            </a:extLst>
          </p:cNvPr>
          <p:cNvSpPr/>
          <p:nvPr/>
        </p:nvSpPr>
        <p:spPr>
          <a:xfrm>
            <a:off x="3124200" y="381000"/>
            <a:ext cx="2986523" cy="738664"/>
          </a:xfrm>
          <a:prstGeom prst="rect">
            <a:avLst/>
          </a:prstGeom>
        </p:spPr>
        <p:txBody>
          <a:bodyPr wrap="none">
            <a:spAutoFit/>
          </a:bodyPr>
          <a:lstStyle/>
          <a:p>
            <a:pPr algn="ctr"/>
            <a:r>
              <a:rPr lang="en-US" sz="2400" b="1" cap="all" dirty="0">
                <a:solidFill>
                  <a:srgbClr val="000000"/>
                </a:solidFill>
                <a:latin typeface="Calibri" panose="020F0502020204030204" pitchFamily="34" charset="0"/>
              </a:rPr>
              <a:t>EMPLOYER CHECKLIST</a:t>
            </a:r>
          </a:p>
          <a:p>
            <a:pPr algn="ctr"/>
            <a:endParaRPr lang="en-US" dirty="0"/>
          </a:p>
        </p:txBody>
      </p:sp>
      <p:sp>
        <p:nvSpPr>
          <p:cNvPr id="3" name="Rectangle 2">
            <a:extLst>
              <a:ext uri="{FF2B5EF4-FFF2-40B4-BE49-F238E27FC236}">
                <a16:creationId xmlns:a16="http://schemas.microsoft.com/office/drawing/2014/main" id="{6004E3CB-965B-45A8-A4C4-A12E10C18CEB}"/>
              </a:ext>
            </a:extLst>
          </p:cNvPr>
          <p:cNvSpPr/>
          <p:nvPr/>
        </p:nvSpPr>
        <p:spPr>
          <a:xfrm>
            <a:off x="2133600" y="1524000"/>
            <a:ext cx="5849937" cy="2862322"/>
          </a:xfrm>
          <a:prstGeom prst="rect">
            <a:avLst/>
          </a:prstGeom>
        </p:spPr>
        <p:txBody>
          <a:bodyPr wrap="square">
            <a:spAutoFit/>
          </a:bodyPr>
          <a:lstStyle/>
          <a:p>
            <a:r>
              <a:rPr lang="en-US" dirty="0">
                <a:latin typeface="Calibri" panose="020F0502020204030204" pitchFamily="34" charset="0"/>
                <a:ea typeface="Calibri" panose="020F0502020204030204" pitchFamily="34" charset="0"/>
              </a:rPr>
              <a:t> </a:t>
            </a:r>
          </a:p>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rPr>
              <a:t>Identify coordinator</a:t>
            </a:r>
          </a:p>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rPr>
              <a:t>Educate and empower management</a:t>
            </a:r>
          </a:p>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rPr>
              <a:t>Determine remote work capability and required resources</a:t>
            </a:r>
          </a:p>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rPr>
              <a:t>Have plans in place</a:t>
            </a:r>
          </a:p>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rPr>
              <a:t>Alter/create policy as needed</a:t>
            </a:r>
          </a:p>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rPr>
              <a:t>Maintain consistency, while handling issues case-by-case</a:t>
            </a:r>
          </a:p>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rPr>
              <a:t>Stay updated via </a:t>
            </a:r>
            <a:r>
              <a:rPr lang="en-US" dirty="0" err="1">
                <a:latin typeface="Calibri" panose="020F0502020204030204" pitchFamily="34" charset="0"/>
                <a:ea typeface="Times New Roman" panose="02020603050405020304" pitchFamily="18" charset="0"/>
              </a:rPr>
              <a:t>HRSupportCenter</a:t>
            </a:r>
            <a:r>
              <a:rPr lang="en-US" dirty="0">
                <a:latin typeface="Calibri" panose="020F0502020204030204" pitchFamily="34" charset="0"/>
                <a:ea typeface="Times New Roman" panose="02020603050405020304" pitchFamily="18" charset="0"/>
              </a:rPr>
              <a:t> and/or legal counsel </a:t>
            </a:r>
          </a:p>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rPr>
              <a:t>Communicate, communicate, communicate!</a:t>
            </a:r>
          </a:p>
        </p:txBody>
      </p:sp>
    </p:spTree>
    <p:extLst>
      <p:ext uri="{BB962C8B-B14F-4D97-AF65-F5344CB8AC3E}">
        <p14:creationId xmlns:p14="http://schemas.microsoft.com/office/powerpoint/2010/main" val="37470374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9CB6D0-8E5F-4A9A-96B3-A7F9C323CB30}"/>
              </a:ext>
            </a:extLst>
          </p:cNvPr>
          <p:cNvSpPr/>
          <p:nvPr/>
        </p:nvSpPr>
        <p:spPr>
          <a:xfrm>
            <a:off x="1219200" y="825787"/>
            <a:ext cx="7924800" cy="5570756"/>
          </a:xfrm>
          <a:prstGeom prst="rect">
            <a:avLst/>
          </a:prstGeom>
        </p:spPr>
        <p:txBody>
          <a:bodyPr wrap="square">
            <a:spAutoFit/>
          </a:bodyPr>
          <a:lstStyle/>
          <a:p>
            <a:endParaRPr lang="en-US" dirty="0">
              <a:solidFill>
                <a:srgbClr val="000000"/>
              </a:solidFill>
              <a:latin typeface="Calibri"/>
              <a:cs typeface="Calibri"/>
            </a:endParaRPr>
          </a:p>
          <a:p>
            <a:pPr algn="ctr"/>
            <a:r>
              <a:rPr lang="en-US" dirty="0">
                <a:solidFill>
                  <a:srgbClr val="0F64F7"/>
                </a:solidFill>
                <a:latin typeface="Calibri"/>
                <a:cs typeface="Calibri"/>
              </a:rPr>
              <a:t>Using</a:t>
            </a:r>
            <a:r>
              <a:rPr lang="en-US" dirty="0">
                <a:solidFill>
                  <a:srgbClr val="0F64F7"/>
                </a:solidFill>
                <a:ea typeface="+mn-lt"/>
                <a:cs typeface="+mn-lt"/>
              </a:rPr>
              <a:t> Employee Messages and Mass Email Utility to </a:t>
            </a:r>
          </a:p>
          <a:p>
            <a:pPr algn="ctr"/>
            <a:r>
              <a:rPr lang="en-US" dirty="0">
                <a:solidFill>
                  <a:srgbClr val="0F64F7"/>
                </a:solidFill>
                <a:ea typeface="+mn-lt"/>
                <a:cs typeface="+mn-lt"/>
              </a:rPr>
              <a:t>Comply with Paid Sick Leave Communication Requirements</a:t>
            </a:r>
            <a:endParaRPr lang="en-US" dirty="0">
              <a:solidFill>
                <a:srgbClr val="0F64F7"/>
              </a:solidFill>
              <a:latin typeface="Calibri" panose="020F0502020204030204"/>
              <a:cs typeface="Calibri" panose="020F0502020204030204"/>
            </a:endParaRPr>
          </a:p>
          <a:p>
            <a:pPr algn="ctr"/>
            <a:endParaRPr lang="en-US" sz="2000" b="1" dirty="0">
              <a:ea typeface="+mn-lt"/>
              <a:cs typeface="+mn-lt"/>
            </a:endParaRPr>
          </a:p>
          <a:p>
            <a:pPr algn="ctr"/>
            <a:r>
              <a:rPr lang="en-US" dirty="0">
                <a:ea typeface="+mn-lt"/>
                <a:cs typeface="+mn-lt"/>
              </a:rPr>
              <a:t>Tuesday 3/24 @ 1pm</a:t>
            </a:r>
          </a:p>
          <a:p>
            <a:pPr algn="ctr"/>
            <a:br>
              <a:rPr lang="en-US" dirty="0">
                <a:ea typeface="+mn-lt"/>
                <a:cs typeface="+mn-lt"/>
              </a:rPr>
            </a:br>
            <a:r>
              <a:rPr lang="en-US" b="1" u="sng" dirty="0">
                <a:ea typeface="+mn-lt"/>
                <a:cs typeface="+mn-lt"/>
                <a:hlinkClick r:id="rId3"/>
              </a:rPr>
              <a:t>Register Here</a:t>
            </a:r>
            <a:endParaRPr lang="en-US" b="1" u="sng" dirty="0">
              <a:ea typeface="+mn-lt"/>
              <a:cs typeface="+mn-lt"/>
            </a:endParaRPr>
          </a:p>
          <a:p>
            <a:pPr algn="ctr"/>
            <a:endParaRPr lang="en-US" b="1" u="sng" dirty="0">
              <a:ea typeface="+mn-lt"/>
              <a:cs typeface="+mn-lt"/>
            </a:endParaRPr>
          </a:p>
          <a:p>
            <a:pPr algn="ctr"/>
            <a:r>
              <a:rPr lang="en-US" b="1" dirty="0">
                <a:ea typeface="+mn-lt"/>
                <a:cs typeface="+mn-lt"/>
              </a:rPr>
              <a:t>In addition, we will be adding more webinars to the Events Calendar including a COVD Legal Counsel/Legal Service Options with Attorney Valerie </a:t>
            </a:r>
            <a:r>
              <a:rPr lang="en-US" b="1" dirty="0" err="1">
                <a:ea typeface="+mn-lt"/>
                <a:cs typeface="+mn-lt"/>
              </a:rPr>
              <a:t>Faeth</a:t>
            </a:r>
            <a:r>
              <a:rPr lang="en-US" b="1" dirty="0">
                <a:ea typeface="+mn-lt"/>
                <a:cs typeface="+mn-lt"/>
              </a:rPr>
              <a:t>. We will host this webinar next week. Please get your questions to </a:t>
            </a:r>
            <a:r>
              <a:rPr lang="en-US" b="1" dirty="0">
                <a:ea typeface="+mn-lt"/>
                <a:cs typeface="+mn-lt"/>
                <a:hlinkClick r:id="rId4"/>
              </a:rPr>
              <a:t>training@ctrhcm.com</a:t>
            </a:r>
            <a:r>
              <a:rPr lang="en-US" b="1" dirty="0">
                <a:ea typeface="+mn-lt"/>
                <a:cs typeface="+mn-lt"/>
              </a:rPr>
              <a:t> so she can address those. </a:t>
            </a:r>
          </a:p>
          <a:p>
            <a:pPr algn="ctr"/>
            <a:endParaRPr lang="en-US" b="1" dirty="0">
              <a:ea typeface="+mn-lt"/>
              <a:cs typeface="+mn-lt"/>
            </a:endParaRPr>
          </a:p>
          <a:p>
            <a:pPr algn="ctr"/>
            <a:endParaRPr lang="en-US" b="1" dirty="0">
              <a:ea typeface="+mn-lt"/>
              <a:cs typeface="+mn-lt"/>
            </a:endParaRPr>
          </a:p>
          <a:p>
            <a:pPr algn="ctr"/>
            <a:endParaRPr lang="en-US" b="1" dirty="0">
              <a:ea typeface="+mn-lt"/>
              <a:cs typeface="+mn-lt"/>
            </a:endParaRPr>
          </a:p>
          <a:p>
            <a:pPr algn="ctr"/>
            <a:endParaRPr lang="en-US" b="1" dirty="0">
              <a:ea typeface="+mn-lt"/>
              <a:cs typeface="+mn-lt"/>
            </a:endParaRPr>
          </a:p>
          <a:p>
            <a:pPr algn="ctr"/>
            <a:r>
              <a:rPr lang="en-US" b="1" dirty="0">
                <a:ea typeface="+mn-lt"/>
                <a:cs typeface="+mn-lt"/>
              </a:rPr>
              <a:t>In the interim, please reach out to your support representative with any questions or concerns. </a:t>
            </a:r>
          </a:p>
          <a:p>
            <a:endParaRPr lang="en-US" b="1" dirty="0">
              <a:ea typeface="+mn-lt"/>
              <a:cs typeface="+mn-lt"/>
            </a:endParaRPr>
          </a:p>
          <a:p>
            <a:endParaRPr lang="en-US" sz="1200" dirty="0">
              <a:ea typeface="+mn-lt"/>
              <a:cs typeface="+mn-lt"/>
            </a:endParaRPr>
          </a:p>
        </p:txBody>
      </p:sp>
      <p:sp>
        <p:nvSpPr>
          <p:cNvPr id="4" name="Rectangle 3">
            <a:extLst>
              <a:ext uri="{FF2B5EF4-FFF2-40B4-BE49-F238E27FC236}">
                <a16:creationId xmlns:a16="http://schemas.microsoft.com/office/drawing/2014/main" id="{7E9F6D36-FC0D-4705-BC1C-EB23603B4171}"/>
              </a:ext>
            </a:extLst>
          </p:cNvPr>
          <p:cNvSpPr/>
          <p:nvPr/>
        </p:nvSpPr>
        <p:spPr>
          <a:xfrm>
            <a:off x="2971800" y="152400"/>
            <a:ext cx="3744488" cy="584775"/>
          </a:xfrm>
          <a:prstGeom prst="rect">
            <a:avLst/>
          </a:prstGeom>
        </p:spPr>
        <p:txBody>
          <a:bodyPr wrap="none">
            <a:spAutoFit/>
          </a:bodyPr>
          <a:lstStyle/>
          <a:p>
            <a:pPr algn="ctr"/>
            <a:r>
              <a:rPr lang="en-US" sz="3200" b="1" cap="all" dirty="0">
                <a:solidFill>
                  <a:srgbClr val="002060"/>
                </a:solidFill>
                <a:latin typeface="Calibri" panose="020F0502020204030204" pitchFamily="34" charset="0"/>
              </a:rPr>
              <a:t>WEBINARS TO COME</a:t>
            </a:r>
          </a:p>
        </p:txBody>
      </p:sp>
      <p:pic>
        <p:nvPicPr>
          <p:cNvPr id="5" name="Picture 4" descr="A person looking at the camera&#10;&#10;Description automatically generated">
            <a:extLst>
              <a:ext uri="{FF2B5EF4-FFF2-40B4-BE49-F238E27FC236}">
                <a16:creationId xmlns:a16="http://schemas.microsoft.com/office/drawing/2014/main" id="{12E3B097-A174-404B-AC28-DE026032CB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2895600"/>
            <a:ext cx="857459" cy="1286189"/>
          </a:xfrm>
          <a:prstGeom prst="rect">
            <a:avLst/>
          </a:prstGeom>
        </p:spPr>
      </p:pic>
    </p:spTree>
    <p:extLst>
      <p:ext uri="{BB962C8B-B14F-4D97-AF65-F5344CB8AC3E}">
        <p14:creationId xmlns:p14="http://schemas.microsoft.com/office/powerpoint/2010/main" val="16826688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82BDD7-37AB-4BD7-AB5A-0937E53E9C78}"/>
              </a:ext>
            </a:extLst>
          </p:cNvPr>
          <p:cNvSpPr/>
          <p:nvPr/>
        </p:nvSpPr>
        <p:spPr>
          <a:xfrm>
            <a:off x="990600" y="2438400"/>
            <a:ext cx="7696200" cy="1077218"/>
          </a:xfrm>
          <a:prstGeom prst="rect">
            <a:avLst/>
          </a:prstGeom>
        </p:spPr>
        <p:txBody>
          <a:bodyPr wrap="square">
            <a:spAutoFit/>
          </a:bodyPr>
          <a:lstStyle/>
          <a:p>
            <a:pPr algn="ctr"/>
            <a:r>
              <a:rPr lang="en-US" sz="3200" dirty="0">
                <a:solidFill>
                  <a:srgbClr val="002060"/>
                </a:solidFill>
                <a:latin typeface="Calibri" panose="020F0502020204030204" pitchFamily="34" charset="0"/>
                <a:cs typeface="Calibri" panose="020F0502020204030204" pitchFamily="34" charset="0"/>
              </a:rPr>
              <a:t>As requirements change and laws are passed, </a:t>
            </a:r>
          </a:p>
          <a:p>
            <a:pPr algn="ctr"/>
            <a:r>
              <a:rPr lang="en-US" sz="3200" dirty="0">
                <a:solidFill>
                  <a:srgbClr val="002060"/>
                </a:solidFill>
                <a:latin typeface="Calibri" panose="020F0502020204030204" pitchFamily="34" charset="0"/>
                <a:cs typeface="Calibri" panose="020F0502020204030204" pitchFamily="34" charset="0"/>
              </a:rPr>
              <a:t>we will update you as soon as possible.</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13857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EFBA0F-C25A-4507-B0A1-44E37E259A18}"/>
              </a:ext>
            </a:extLst>
          </p:cNvPr>
          <p:cNvSpPr/>
          <p:nvPr/>
        </p:nvSpPr>
        <p:spPr>
          <a:xfrm>
            <a:off x="4191521" y="381000"/>
            <a:ext cx="1287724" cy="738664"/>
          </a:xfrm>
          <a:prstGeom prst="rect">
            <a:avLst/>
          </a:prstGeom>
        </p:spPr>
        <p:txBody>
          <a:bodyPr wrap="none">
            <a:spAutoFit/>
          </a:bodyPr>
          <a:lstStyle/>
          <a:p>
            <a:pPr algn="ctr"/>
            <a:r>
              <a:rPr lang="en-US" sz="2400" b="1" cap="all" dirty="0">
                <a:solidFill>
                  <a:srgbClr val="000000"/>
                </a:solidFill>
                <a:latin typeface="Calibri" panose="020F0502020204030204" pitchFamily="34" charset="0"/>
              </a:rPr>
              <a:t>AGENDA</a:t>
            </a:r>
          </a:p>
          <a:p>
            <a:pPr algn="ctr"/>
            <a:endParaRPr lang="en-US" dirty="0"/>
          </a:p>
        </p:txBody>
      </p:sp>
      <p:sp>
        <p:nvSpPr>
          <p:cNvPr id="2" name="Rectangle 1">
            <a:extLst>
              <a:ext uri="{FF2B5EF4-FFF2-40B4-BE49-F238E27FC236}">
                <a16:creationId xmlns:a16="http://schemas.microsoft.com/office/drawing/2014/main" id="{B6160959-B9AE-4FC6-8236-BDEFA3C90936}"/>
              </a:ext>
            </a:extLst>
          </p:cNvPr>
          <p:cNvSpPr/>
          <p:nvPr/>
        </p:nvSpPr>
        <p:spPr>
          <a:xfrm>
            <a:off x="1676400" y="990600"/>
            <a:ext cx="7162800" cy="3046988"/>
          </a:xfrm>
          <a:prstGeom prst="rect">
            <a:avLst/>
          </a:prstGeom>
        </p:spPr>
        <p:txBody>
          <a:bodyPr wrap="square">
            <a:spAutoFit/>
          </a:bodyPr>
          <a:lstStyle/>
          <a:p>
            <a:endParaRPr lang="en-US" sz="3200" dirty="0">
              <a:latin typeface="Calibri" panose="020F0502020204030204" pitchFamily="34" charset="0"/>
              <a:ea typeface="Calibri" panose="020F0502020204030204" pitchFamily="34" charset="0"/>
            </a:endParaRPr>
          </a:p>
          <a:p>
            <a:r>
              <a:rPr lang="en-US" sz="3200" dirty="0">
                <a:latin typeface="Calibri" panose="020F0502020204030204" pitchFamily="34" charset="0"/>
                <a:ea typeface="Calibri" panose="020F0502020204030204" pitchFamily="34" charset="0"/>
              </a:rPr>
              <a:t> </a:t>
            </a:r>
          </a:p>
          <a:p>
            <a:pPr marL="342900" marR="0" lvl="0" indent="-342900">
              <a:spcBef>
                <a:spcPts val="0"/>
              </a:spcBef>
              <a:spcAft>
                <a:spcPts val="0"/>
              </a:spcAft>
              <a:buFont typeface="Symbol" panose="05050102010706020507" pitchFamily="18" charset="2"/>
              <a:buChar char=""/>
            </a:pPr>
            <a:r>
              <a:rPr lang="en-US" sz="3200" dirty="0">
                <a:latin typeface="Calibri" panose="020F0502020204030204" pitchFamily="34" charset="0"/>
                <a:ea typeface="Times New Roman" panose="02020603050405020304" pitchFamily="18" charset="0"/>
              </a:rPr>
              <a:t>Origin of COVID-19 &amp; Symptoms</a:t>
            </a:r>
          </a:p>
          <a:p>
            <a:pPr marL="342900" marR="0" lvl="0" indent="-342900">
              <a:spcBef>
                <a:spcPts val="0"/>
              </a:spcBef>
              <a:spcAft>
                <a:spcPts val="0"/>
              </a:spcAft>
              <a:buFont typeface="Symbol" panose="05050102010706020507" pitchFamily="18" charset="2"/>
              <a:buChar char=""/>
            </a:pPr>
            <a:r>
              <a:rPr lang="en-US" sz="3200" dirty="0">
                <a:latin typeface="Calibri" panose="020F0502020204030204" pitchFamily="34" charset="0"/>
                <a:ea typeface="Times New Roman" panose="02020603050405020304" pitchFamily="18" charset="0"/>
              </a:rPr>
              <a:t>Latest Legislative Updates </a:t>
            </a:r>
          </a:p>
          <a:p>
            <a:pPr marL="342900" marR="0" lvl="0" indent="-342900">
              <a:spcBef>
                <a:spcPts val="0"/>
              </a:spcBef>
              <a:spcAft>
                <a:spcPts val="0"/>
              </a:spcAft>
              <a:buFont typeface="Symbol" panose="05050102010706020507" pitchFamily="18" charset="2"/>
              <a:buChar char=""/>
            </a:pPr>
            <a:r>
              <a:rPr lang="en-US" sz="3200" dirty="0">
                <a:latin typeface="Calibri" panose="020F0502020204030204" pitchFamily="34" charset="0"/>
                <a:ea typeface="Times New Roman" panose="02020603050405020304" pitchFamily="18" charset="0"/>
              </a:rPr>
              <a:t>Layoffs-what to consider</a:t>
            </a:r>
          </a:p>
          <a:p>
            <a:pPr marL="342900" marR="0" lvl="0" indent="-342900">
              <a:spcBef>
                <a:spcPts val="0"/>
              </a:spcBef>
              <a:spcAft>
                <a:spcPts val="0"/>
              </a:spcAft>
              <a:buFont typeface="Symbol" panose="05050102010706020507" pitchFamily="18" charset="2"/>
              <a:buChar char=""/>
            </a:pPr>
            <a:r>
              <a:rPr lang="en-US" sz="3200" dirty="0">
                <a:latin typeface="Calibri" panose="020F0502020204030204" pitchFamily="34" charset="0"/>
                <a:ea typeface="Times New Roman" panose="02020603050405020304" pitchFamily="18" charset="0"/>
              </a:rPr>
              <a:t>FAQs &amp; how CTR can help support you</a:t>
            </a:r>
          </a:p>
        </p:txBody>
      </p:sp>
    </p:spTree>
    <p:extLst>
      <p:ext uri="{BB962C8B-B14F-4D97-AF65-F5344CB8AC3E}">
        <p14:creationId xmlns:p14="http://schemas.microsoft.com/office/powerpoint/2010/main" val="2238745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408710"/>
            <a:ext cx="4114800" cy="1123950"/>
          </a:xfrm>
          <a:prstGeom prst="rect">
            <a:avLst/>
          </a:prstGeom>
          <a:solidFill>
            <a:srgbClr val="0F2B7B"/>
          </a:solidFill>
          <a:ln>
            <a:solidFill>
              <a:srgbClr val="0F2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t>PURPOSE</a:t>
            </a:r>
          </a:p>
        </p:txBody>
      </p:sp>
      <p:sp>
        <p:nvSpPr>
          <p:cNvPr id="5" name="TextBox 4"/>
          <p:cNvSpPr txBox="1"/>
          <p:nvPr/>
        </p:nvSpPr>
        <p:spPr>
          <a:xfrm>
            <a:off x="7367155" y="5720196"/>
            <a:ext cx="1662545" cy="323165"/>
          </a:xfrm>
          <a:prstGeom prst="rect">
            <a:avLst/>
          </a:prstGeom>
          <a:noFill/>
        </p:spPr>
        <p:txBody>
          <a:bodyPr wrap="square" rtlCol="0">
            <a:spAutoFit/>
          </a:bodyPr>
          <a:lstStyle/>
          <a:p>
            <a:pPr algn="r"/>
            <a:r>
              <a:rPr lang="en-US" sz="750" b="1" dirty="0"/>
              <a:t>©2020 – Acuity Human Resources, LLC</a:t>
            </a:r>
          </a:p>
        </p:txBody>
      </p:sp>
      <p:sp>
        <p:nvSpPr>
          <p:cNvPr id="7" name="TextBox 6"/>
          <p:cNvSpPr txBox="1"/>
          <p:nvPr/>
        </p:nvSpPr>
        <p:spPr>
          <a:xfrm>
            <a:off x="914400" y="2209800"/>
            <a:ext cx="8229600" cy="2708434"/>
          </a:xfrm>
          <a:prstGeom prst="rect">
            <a:avLst/>
          </a:prstGeom>
          <a:noFill/>
        </p:spPr>
        <p:txBody>
          <a:bodyPr wrap="square" rtlCol="0">
            <a:spAutoFit/>
          </a:bodyPr>
          <a:lstStyle/>
          <a:p>
            <a:pPr marL="214313" indent="-214313">
              <a:spcAft>
                <a:spcPts val="3150"/>
              </a:spcAft>
              <a:buFont typeface="Arial" charset="0"/>
              <a:buChar char="•"/>
            </a:pPr>
            <a:r>
              <a:rPr lang="en-US" dirty="0"/>
              <a:t>Provide you with an overview of information and resources regarding the impact of COVID-19 in your workplace</a:t>
            </a:r>
          </a:p>
          <a:p>
            <a:pPr marL="214313" indent="-214313">
              <a:spcAft>
                <a:spcPts val="3150"/>
              </a:spcAft>
              <a:buFont typeface="Arial" charset="0"/>
              <a:buChar char="•"/>
            </a:pPr>
            <a:r>
              <a:rPr lang="en-US" dirty="0"/>
              <a:t>Review recent guidance provided by the CDC, EEOC and other agencies</a:t>
            </a:r>
          </a:p>
          <a:p>
            <a:pPr marL="214313" indent="-214313">
              <a:spcAft>
                <a:spcPts val="3150"/>
              </a:spcAft>
              <a:buFont typeface="Arial" charset="0"/>
              <a:buChar char="•"/>
            </a:pPr>
            <a:r>
              <a:rPr lang="en-US" dirty="0"/>
              <a:t>Discuss the basics of the Families First Coronavirus Response Act (FFCRA)</a:t>
            </a:r>
          </a:p>
          <a:p>
            <a:pPr marL="214313" indent="-214313">
              <a:spcAft>
                <a:spcPts val="3150"/>
              </a:spcAft>
              <a:buFont typeface="Arial" charset="0"/>
              <a:buChar char="•"/>
            </a:pPr>
            <a:r>
              <a:rPr lang="en-US" dirty="0"/>
              <a:t>Review some of the considerations for furloughs or layoffs in your organization</a:t>
            </a:r>
          </a:p>
        </p:txBody>
      </p:sp>
    </p:spTree>
    <p:extLst>
      <p:ext uri="{BB962C8B-B14F-4D97-AF65-F5344CB8AC3E}">
        <p14:creationId xmlns:p14="http://schemas.microsoft.com/office/powerpoint/2010/main" val="1773431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EFBA0F-C25A-4507-B0A1-44E37E259A18}"/>
              </a:ext>
            </a:extLst>
          </p:cNvPr>
          <p:cNvSpPr/>
          <p:nvPr/>
        </p:nvSpPr>
        <p:spPr>
          <a:xfrm>
            <a:off x="2486861" y="381000"/>
            <a:ext cx="4697056" cy="738664"/>
          </a:xfrm>
          <a:prstGeom prst="rect">
            <a:avLst/>
          </a:prstGeom>
        </p:spPr>
        <p:txBody>
          <a:bodyPr wrap="none">
            <a:spAutoFit/>
          </a:bodyPr>
          <a:lstStyle/>
          <a:p>
            <a:pPr algn="ctr"/>
            <a:r>
              <a:rPr lang="en-US" sz="2400" b="1" cap="all" dirty="0">
                <a:solidFill>
                  <a:srgbClr val="000000"/>
                </a:solidFill>
                <a:latin typeface="Calibri" panose="020F0502020204030204" pitchFamily="34" charset="0"/>
              </a:rPr>
              <a:t>Origin of covid-19 &amp; symptoms</a:t>
            </a:r>
          </a:p>
          <a:p>
            <a:pPr algn="ctr"/>
            <a:endParaRPr lang="en-US" dirty="0"/>
          </a:p>
        </p:txBody>
      </p:sp>
      <p:pic>
        <p:nvPicPr>
          <p:cNvPr id="4" name="Picture 3">
            <a:extLst>
              <a:ext uri="{FF2B5EF4-FFF2-40B4-BE49-F238E27FC236}">
                <a16:creationId xmlns:a16="http://schemas.microsoft.com/office/drawing/2014/main" id="{B020B202-3610-4377-BD5A-27AEFB9DF46C}"/>
              </a:ext>
            </a:extLst>
          </p:cNvPr>
          <p:cNvPicPr>
            <a:picLocks noChangeAspect="1"/>
          </p:cNvPicPr>
          <p:nvPr/>
        </p:nvPicPr>
        <p:blipFill>
          <a:blip r:embed="rId3"/>
          <a:stretch>
            <a:fillRect/>
          </a:stretch>
        </p:blipFill>
        <p:spPr>
          <a:xfrm>
            <a:off x="1143000" y="1676400"/>
            <a:ext cx="7641143" cy="2657789"/>
          </a:xfrm>
          <a:prstGeom prst="rect">
            <a:avLst/>
          </a:prstGeom>
        </p:spPr>
      </p:pic>
      <p:pic>
        <p:nvPicPr>
          <p:cNvPr id="5" name="Picture 4">
            <a:extLst>
              <a:ext uri="{FF2B5EF4-FFF2-40B4-BE49-F238E27FC236}">
                <a16:creationId xmlns:a16="http://schemas.microsoft.com/office/drawing/2014/main" id="{212C0583-EAF1-41FA-944A-009890F3AC41}"/>
              </a:ext>
            </a:extLst>
          </p:cNvPr>
          <p:cNvPicPr>
            <a:picLocks noChangeAspect="1"/>
          </p:cNvPicPr>
          <p:nvPr/>
        </p:nvPicPr>
        <p:blipFill>
          <a:blip r:embed="rId4"/>
          <a:stretch>
            <a:fillRect/>
          </a:stretch>
        </p:blipFill>
        <p:spPr>
          <a:xfrm>
            <a:off x="3200400" y="5486400"/>
            <a:ext cx="5830556" cy="610607"/>
          </a:xfrm>
          <a:prstGeom prst="rect">
            <a:avLst/>
          </a:prstGeom>
        </p:spPr>
      </p:pic>
    </p:spTree>
    <p:extLst>
      <p:ext uri="{BB962C8B-B14F-4D97-AF65-F5344CB8AC3E}">
        <p14:creationId xmlns:p14="http://schemas.microsoft.com/office/powerpoint/2010/main" val="976945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304800"/>
            <a:ext cx="4724400" cy="895350"/>
          </a:xfrm>
          <a:prstGeom prst="rect">
            <a:avLst/>
          </a:prstGeom>
          <a:solidFill>
            <a:srgbClr val="0F2B7B"/>
          </a:solidFill>
          <a:ln>
            <a:solidFill>
              <a:srgbClr val="0F2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t>CDC GUIDANCE</a:t>
            </a:r>
          </a:p>
        </p:txBody>
      </p:sp>
      <p:sp>
        <p:nvSpPr>
          <p:cNvPr id="7" name="TextBox 6"/>
          <p:cNvSpPr txBox="1"/>
          <p:nvPr/>
        </p:nvSpPr>
        <p:spPr>
          <a:xfrm>
            <a:off x="436419" y="2519796"/>
            <a:ext cx="8229600" cy="2708434"/>
          </a:xfrm>
          <a:prstGeom prst="rect">
            <a:avLst/>
          </a:prstGeom>
          <a:noFill/>
        </p:spPr>
        <p:txBody>
          <a:bodyPr wrap="square" rtlCol="0">
            <a:spAutoFit/>
          </a:bodyPr>
          <a:lstStyle/>
          <a:p>
            <a:pPr marL="214313" indent="-214313">
              <a:spcAft>
                <a:spcPts val="3150"/>
              </a:spcAft>
              <a:buFont typeface="Arial" charset="0"/>
              <a:buChar char="•"/>
            </a:pPr>
            <a:r>
              <a:rPr lang="en-US" dirty="0"/>
              <a:t>The CDC has not issued recent guidance for COVID-19</a:t>
            </a:r>
          </a:p>
          <a:p>
            <a:pPr marL="214313" indent="-214313">
              <a:spcAft>
                <a:spcPts val="3150"/>
              </a:spcAft>
              <a:buFont typeface="Arial" charset="0"/>
              <a:buChar char="•"/>
            </a:pPr>
            <a:r>
              <a:rPr lang="en-US" dirty="0"/>
              <a:t>The most recent update was March 8, 2020 and can be accessed at:</a:t>
            </a:r>
          </a:p>
          <a:p>
            <a:pPr marL="557213" lvl="1" indent="-214313">
              <a:spcAft>
                <a:spcPts val="3150"/>
              </a:spcAft>
              <a:buSzPct val="75000"/>
              <a:buFont typeface="Courier New" panose="02070309020205020404" pitchFamily="49" charset="0"/>
              <a:buChar char="o"/>
            </a:pPr>
            <a:r>
              <a:rPr lang="en-US" u="sng" dirty="0">
                <a:hlinkClick r:id="rId3"/>
              </a:rPr>
              <a:t>https://www.cdc.gov/coronavirus/2019-ncov/community/guidance-business-response.html</a:t>
            </a:r>
            <a:endParaRPr lang="en-US" dirty="0"/>
          </a:p>
          <a:p>
            <a:pPr marL="214313" indent="-214313">
              <a:spcAft>
                <a:spcPts val="2700"/>
              </a:spcAft>
              <a:buFont typeface="Arial" charset="0"/>
              <a:buChar char="•"/>
            </a:pPr>
            <a:endParaRPr lang="en-US" dirty="0"/>
          </a:p>
        </p:txBody>
      </p:sp>
    </p:spTree>
    <p:extLst>
      <p:ext uri="{BB962C8B-B14F-4D97-AF65-F5344CB8AC3E}">
        <p14:creationId xmlns:p14="http://schemas.microsoft.com/office/powerpoint/2010/main" val="1708203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14400" y="2067088"/>
            <a:ext cx="8229600" cy="2723823"/>
          </a:xfrm>
          <a:prstGeom prst="rect">
            <a:avLst/>
          </a:prstGeom>
          <a:noFill/>
        </p:spPr>
        <p:txBody>
          <a:bodyPr wrap="square" rtlCol="0">
            <a:spAutoFit/>
          </a:bodyPr>
          <a:lstStyle/>
          <a:p>
            <a:pPr marL="214313" indent="-214313">
              <a:spcAft>
                <a:spcPts val="1800"/>
              </a:spcAft>
              <a:buFont typeface="Arial" charset="0"/>
              <a:buChar char="•"/>
            </a:pPr>
            <a:r>
              <a:rPr lang="en-US" dirty="0"/>
              <a:t>Encourage sick employees to stay home, as well as employees who have sick family members</a:t>
            </a:r>
          </a:p>
          <a:p>
            <a:pPr marL="214313" indent="-214313">
              <a:spcAft>
                <a:spcPts val="1800"/>
              </a:spcAft>
              <a:buFont typeface="Arial" charset="0"/>
              <a:buChar char="•"/>
            </a:pPr>
            <a:r>
              <a:rPr lang="en-US" dirty="0"/>
              <a:t>Do not require a doctor’s note for employees that are sick due to lack of access to primary care </a:t>
            </a:r>
          </a:p>
          <a:p>
            <a:pPr marL="214313" indent="-214313">
              <a:spcAft>
                <a:spcPts val="1800"/>
              </a:spcAft>
              <a:buFont typeface="Arial" charset="0"/>
              <a:buChar char="•"/>
            </a:pPr>
            <a:r>
              <a:rPr lang="en-US" dirty="0"/>
              <a:t>Communicate good hygiene habits and requirements in your work location including mandatory handwashing and social distancing</a:t>
            </a:r>
          </a:p>
          <a:p>
            <a:pPr marL="214313" indent="-214313">
              <a:spcAft>
                <a:spcPts val="1800"/>
              </a:spcAft>
              <a:buFont typeface="Arial" charset="0"/>
              <a:buChar char="•"/>
            </a:pPr>
            <a:r>
              <a:rPr lang="en-US" dirty="0"/>
              <a:t>Perform routine environmental cleaning and provide cleaning supplies</a:t>
            </a:r>
          </a:p>
        </p:txBody>
      </p:sp>
      <p:sp>
        <p:nvSpPr>
          <p:cNvPr id="6" name="Rectangle 5">
            <a:extLst>
              <a:ext uri="{FF2B5EF4-FFF2-40B4-BE49-F238E27FC236}">
                <a16:creationId xmlns:a16="http://schemas.microsoft.com/office/drawing/2014/main" id="{104BDB74-9934-4025-8397-A43E02BB7BD4}"/>
              </a:ext>
            </a:extLst>
          </p:cNvPr>
          <p:cNvSpPr/>
          <p:nvPr/>
        </p:nvSpPr>
        <p:spPr>
          <a:xfrm>
            <a:off x="2514600" y="304800"/>
            <a:ext cx="4724400" cy="895350"/>
          </a:xfrm>
          <a:prstGeom prst="rect">
            <a:avLst/>
          </a:prstGeom>
          <a:solidFill>
            <a:srgbClr val="0F2B7B"/>
          </a:solidFill>
          <a:ln>
            <a:solidFill>
              <a:srgbClr val="0F2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t>CDC GUIDANCE</a:t>
            </a:r>
          </a:p>
        </p:txBody>
      </p:sp>
    </p:spTree>
    <p:extLst>
      <p:ext uri="{BB962C8B-B14F-4D97-AF65-F5344CB8AC3E}">
        <p14:creationId xmlns:p14="http://schemas.microsoft.com/office/powerpoint/2010/main" val="3318330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BF7833-A3D5-0E41-95E6-623C890FA398}"/>
              </a:ext>
            </a:extLst>
          </p:cNvPr>
          <p:cNvSpPr/>
          <p:nvPr/>
        </p:nvSpPr>
        <p:spPr>
          <a:xfrm>
            <a:off x="1143000" y="1828800"/>
            <a:ext cx="7634567" cy="3193182"/>
          </a:xfrm>
          <a:prstGeom prst="rect">
            <a:avLst/>
          </a:prstGeom>
        </p:spPr>
        <p:txBody>
          <a:bodyPr wrap="square">
            <a:spAutoFit/>
          </a:bodyPr>
          <a:lstStyle/>
          <a:p>
            <a:pPr marL="214313" indent="-214313">
              <a:spcAft>
                <a:spcPts val="2250"/>
              </a:spcAft>
              <a:buFont typeface="Arial" charset="0"/>
              <a:buChar char="•"/>
            </a:pPr>
            <a:r>
              <a:rPr lang="en-US" dirty="0"/>
              <a:t>Ensure that managers in satellite locations understand your company’s approach to COVID-19</a:t>
            </a:r>
          </a:p>
          <a:p>
            <a:pPr marL="214313" indent="-214313">
              <a:spcAft>
                <a:spcPts val="2250"/>
              </a:spcAft>
              <a:buFont typeface="Arial" charset="0"/>
              <a:buChar char="•"/>
            </a:pPr>
            <a:r>
              <a:rPr lang="en-US" dirty="0"/>
              <a:t>Plan to minimize exposure between employees and review necessity and structure of meetings; consider shift staggering and flexible work hours for employees who must be in the office</a:t>
            </a:r>
          </a:p>
          <a:p>
            <a:pPr marL="214313" indent="-214313">
              <a:spcAft>
                <a:spcPts val="2250"/>
              </a:spcAft>
              <a:buFont typeface="Arial" charset="0"/>
              <a:buChar char="•"/>
            </a:pPr>
            <a:r>
              <a:rPr lang="en-US" dirty="0"/>
              <a:t>Stop all discretionary travel, meetings or other interaction</a:t>
            </a:r>
          </a:p>
          <a:p>
            <a:pPr marL="214313" indent="-214313">
              <a:spcAft>
                <a:spcPts val="2250"/>
              </a:spcAft>
              <a:buFont typeface="Arial" charset="0"/>
              <a:buChar char="•"/>
            </a:pPr>
            <a:r>
              <a:rPr lang="en-US" dirty="0"/>
              <a:t>The CDC guidelines are available online and you are encouraged to check regularly for updates</a:t>
            </a:r>
          </a:p>
        </p:txBody>
      </p:sp>
      <p:sp>
        <p:nvSpPr>
          <p:cNvPr id="6" name="Rectangle 5">
            <a:extLst>
              <a:ext uri="{FF2B5EF4-FFF2-40B4-BE49-F238E27FC236}">
                <a16:creationId xmlns:a16="http://schemas.microsoft.com/office/drawing/2014/main" id="{AB672CA4-4D0E-4848-979B-06EF6F746271}"/>
              </a:ext>
            </a:extLst>
          </p:cNvPr>
          <p:cNvSpPr/>
          <p:nvPr/>
        </p:nvSpPr>
        <p:spPr>
          <a:xfrm>
            <a:off x="2514600" y="304800"/>
            <a:ext cx="4724400" cy="895350"/>
          </a:xfrm>
          <a:prstGeom prst="rect">
            <a:avLst/>
          </a:prstGeom>
          <a:solidFill>
            <a:srgbClr val="0F2B7B"/>
          </a:solidFill>
          <a:ln>
            <a:solidFill>
              <a:srgbClr val="0F2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t>CDC GUIDANCE</a:t>
            </a:r>
          </a:p>
        </p:txBody>
      </p:sp>
    </p:spTree>
    <p:extLst>
      <p:ext uri="{BB962C8B-B14F-4D97-AF65-F5344CB8AC3E}">
        <p14:creationId xmlns:p14="http://schemas.microsoft.com/office/powerpoint/2010/main" val="84681839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0CC01C23680B84EB086064C72F772BC" ma:contentTypeVersion="4" ma:contentTypeDescription="Create a new document." ma:contentTypeScope="" ma:versionID="9834115c741a40192326ac4bc7dacc6f">
  <xsd:schema xmlns:xsd="http://www.w3.org/2001/XMLSchema" xmlns:xs="http://www.w3.org/2001/XMLSchema" xmlns:p="http://schemas.microsoft.com/office/2006/metadata/properties" xmlns:ns2="37041bb0-8c5f-4157-9b6d-5ceb1451ba58" targetNamespace="http://schemas.microsoft.com/office/2006/metadata/properties" ma:root="true" ma:fieldsID="ca12ada949cf3dcc24719578d2cee085" ns2:_="">
    <xsd:import namespace="37041bb0-8c5f-4157-9b6d-5ceb1451ba5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041bb0-8c5f-4157-9b6d-5ceb1451ba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E7D1C6-8BCB-48BF-AD96-B94F581EDB89}">
  <ds:schemaRefs>
    <ds:schemaRef ds:uri="http://purl.org/dc/elements/1.1/"/>
    <ds:schemaRef ds:uri="http://schemas.microsoft.com/office/2006/metadata/properties"/>
    <ds:schemaRef ds:uri="37041bb0-8c5f-4157-9b6d-5ceb1451ba58"/>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AFB7022C-296C-4CD2-AFD0-1BD4AEDF72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041bb0-8c5f-4157-9b6d-5ceb1451ba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1AE4203-4D3C-4D14-84A7-03744EBA1D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Trek</Template>
  <TotalTime>67143</TotalTime>
  <Words>2971</Words>
  <Application>Microsoft Office PowerPoint</Application>
  <PresentationFormat>On-screen Show (4:3)</PresentationFormat>
  <Paragraphs>287</Paragraphs>
  <Slides>38</Slides>
  <Notes>35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38</vt:i4>
      </vt:variant>
    </vt:vector>
  </HeadingPairs>
  <TitlesOfParts>
    <vt:vector size="50" baseType="lpstr">
      <vt:lpstr>Arial</vt:lpstr>
      <vt:lpstr>Calibri</vt:lpstr>
      <vt:lpstr>Calibri Light</vt:lpstr>
      <vt:lpstr>Courier New</vt:lpstr>
      <vt:lpstr>Franklin Gothic Book</vt:lpstr>
      <vt:lpstr>Lato</vt:lpstr>
      <vt:lpstr>Myriad Pro</vt:lpstr>
      <vt:lpstr>Symbol</vt:lpstr>
      <vt:lpstr>Wingdings</vt:lpstr>
      <vt:lpstr>Wingdings 2</vt:lpstr>
      <vt:lpstr>Trek</vt:lpstr>
      <vt:lpstr>Custom Design</vt:lpstr>
      <vt:lpstr>COVID-19 and your business and how CTR CAN HELP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Winter-Franklin</dc:creator>
  <cp:lastModifiedBy>Kara Stivason</cp:lastModifiedBy>
  <cp:revision>961</cp:revision>
  <cp:lastPrinted>2019-05-22T20:02:12Z</cp:lastPrinted>
  <dcterms:created xsi:type="dcterms:W3CDTF">2012-01-24T14:23:47Z</dcterms:created>
  <dcterms:modified xsi:type="dcterms:W3CDTF">2020-03-20T15:17:37Z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0x010100E0CC01C23680B84EB086064C72F772BC</vt:lpwstr>
  </property>
</Properties>
</file>