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42"/>
  </p:notesMasterIdLst>
  <p:handoutMasterIdLst>
    <p:handoutMasterId r:id="rId43"/>
  </p:handoutMasterIdLst>
  <p:sldIdLst>
    <p:sldId id="286" r:id="rId6"/>
    <p:sldId id="696" r:id="rId7"/>
    <p:sldId id="695" r:id="rId8"/>
    <p:sldId id="723" r:id="rId9"/>
    <p:sldId id="698" r:id="rId10"/>
    <p:sldId id="721" r:id="rId11"/>
    <p:sldId id="722" r:id="rId12"/>
    <p:sldId id="741" r:id="rId13"/>
    <p:sldId id="704" r:id="rId14"/>
    <p:sldId id="712" r:id="rId15"/>
    <p:sldId id="744" r:id="rId16"/>
    <p:sldId id="747" r:id="rId17"/>
    <p:sldId id="745" r:id="rId18"/>
    <p:sldId id="746" r:id="rId19"/>
    <p:sldId id="748" r:id="rId20"/>
    <p:sldId id="749" r:id="rId21"/>
    <p:sldId id="750" r:id="rId22"/>
    <p:sldId id="751" r:id="rId23"/>
    <p:sldId id="752" r:id="rId24"/>
    <p:sldId id="753" r:id="rId25"/>
    <p:sldId id="754" r:id="rId26"/>
    <p:sldId id="755" r:id="rId27"/>
    <p:sldId id="757" r:id="rId28"/>
    <p:sldId id="758" r:id="rId29"/>
    <p:sldId id="759" r:id="rId30"/>
    <p:sldId id="760" r:id="rId31"/>
    <p:sldId id="761" r:id="rId32"/>
    <p:sldId id="762" r:id="rId33"/>
    <p:sldId id="763" r:id="rId34"/>
    <p:sldId id="764" r:id="rId35"/>
    <p:sldId id="765" r:id="rId36"/>
    <p:sldId id="766" r:id="rId37"/>
    <p:sldId id="767" r:id="rId38"/>
    <p:sldId id="768" r:id="rId39"/>
    <p:sldId id="711" r:id="rId40"/>
    <p:sldId id="743"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Stivason" initials="KS" lastIdx="1" clrIdx="0">
    <p:extLst>
      <p:ext uri="{19B8F6BF-5375-455C-9EA6-DF929625EA0E}">
        <p15:presenceInfo xmlns:p15="http://schemas.microsoft.com/office/powerpoint/2012/main" userId="S-1-5-21-1818589299-331825278-1008150880-11239" providerId="AD"/>
      </p:ext>
    </p:extLst>
  </p:cmAuthor>
  <p:cmAuthor id="2" name="Kara Stivason" initials="KS [2]" lastIdx="1" clrIdx="1">
    <p:extLst>
      <p:ext uri="{19B8F6BF-5375-455C-9EA6-DF929625EA0E}">
        <p15:presenceInfo xmlns:p15="http://schemas.microsoft.com/office/powerpoint/2012/main" userId="S::kara.stivason@ctrhcm.com::ad43f067-f020-4c02-a46d-ac1d58300f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9055" autoAdjust="0"/>
  </p:normalViewPr>
  <p:slideViewPr>
    <p:cSldViewPr>
      <p:cViewPr varScale="1">
        <p:scale>
          <a:sx n="95" d="100"/>
          <a:sy n="95" d="100"/>
        </p:scale>
        <p:origin x="501"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5" cy="464980"/>
          </a:xfrm>
          <a:prstGeom prst="rect">
            <a:avLst/>
          </a:prstGeom>
        </p:spPr>
        <p:txBody>
          <a:bodyPr vert="horz" lIns="91440" tIns="45720" rIns="91440" bIns="45720" rtlCol="0"/>
          <a:lstStyle>
            <a:lvl1pPr algn="r">
              <a:defRPr sz="1200"/>
            </a:lvl1pPr>
          </a:lstStyle>
          <a:p>
            <a:fld id="{F40874DC-8F2F-47C1-9B0E-778BB0DA666F}" type="datetimeFigureOut">
              <a:rPr lang="en-US" smtClean="0"/>
              <a:t>3/26/2020</a:t>
            </a:fld>
            <a:endParaRPr lang="en-US" dirty="0"/>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4"/>
            <a:ext cx="3038475" cy="464980"/>
          </a:xfrm>
          <a:prstGeom prst="rect">
            <a:avLst/>
          </a:prstGeom>
        </p:spPr>
        <p:txBody>
          <a:bodyPr vert="horz" lIns="91440" tIns="45720" rIns="91440" bIns="45720" rtlCol="0" anchor="b"/>
          <a:lstStyle>
            <a:lvl1pPr algn="r">
              <a:defRPr sz="1200"/>
            </a:lvl1pPr>
          </a:lstStyle>
          <a:p>
            <a:fld id="{F0D9DBBC-A4AC-43DC-BB1A-7A2108ABA132}" type="slidenum">
              <a:rPr lang="en-US" smtClean="0"/>
              <a:t>‹#›</a:t>
            </a:fld>
            <a:endParaRPr lang="en-US" dirty="0"/>
          </a:p>
        </p:txBody>
      </p:sp>
    </p:spTree>
    <p:extLst>
      <p:ext uri="{BB962C8B-B14F-4D97-AF65-F5344CB8AC3E}">
        <p14:creationId xmlns:p14="http://schemas.microsoft.com/office/powerpoint/2010/main" val="631821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92" tIns="46246" rIns="92492" bIns="46246" rtlCol="0"/>
          <a:lstStyle>
            <a:lvl1pPr algn="r">
              <a:defRPr sz="1200"/>
            </a:lvl1pPr>
          </a:lstStyle>
          <a:p>
            <a:fld id="{EDEC1C46-C74B-4F8E-BD9D-5FDA2FBFF0CE}" type="datetimeFigureOut">
              <a:rPr lang="en-US" smtClean="0"/>
              <a:t>3/26/2020</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701042" y="4415791"/>
            <a:ext cx="5608320" cy="4183380"/>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92" tIns="46246" rIns="92492" bIns="46246" rtlCol="0" anchor="b"/>
          <a:lstStyle>
            <a:lvl1pPr algn="r">
              <a:defRPr sz="1200"/>
            </a:lvl1pPr>
          </a:lstStyle>
          <a:p>
            <a:fld id="{9A25664B-6718-4679-8D74-BF0564DF435A}" type="slidenum">
              <a:rPr lang="en-US" smtClean="0"/>
              <a:t>‹#›</a:t>
            </a:fld>
            <a:endParaRPr lang="en-US" dirty="0"/>
          </a:p>
        </p:txBody>
      </p:sp>
    </p:spTree>
    <p:extLst>
      <p:ext uri="{BB962C8B-B14F-4D97-AF65-F5344CB8AC3E}">
        <p14:creationId xmlns:p14="http://schemas.microsoft.com/office/powerpoint/2010/main" val="64785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a:t>
            </a:fld>
            <a:endParaRPr lang="en-US" dirty="0"/>
          </a:p>
        </p:txBody>
      </p:sp>
    </p:spTree>
    <p:extLst>
      <p:ext uri="{BB962C8B-B14F-4D97-AF65-F5344CB8AC3E}">
        <p14:creationId xmlns:p14="http://schemas.microsoft.com/office/powerpoint/2010/main" val="381996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12</a:t>
            </a:fld>
            <a:endParaRPr lang="en-US" dirty="0"/>
          </a:p>
        </p:txBody>
      </p:sp>
    </p:spTree>
    <p:extLst>
      <p:ext uri="{BB962C8B-B14F-4D97-AF65-F5344CB8AC3E}">
        <p14:creationId xmlns:p14="http://schemas.microsoft.com/office/powerpoint/2010/main" val="713816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13</a:t>
            </a:fld>
            <a:endParaRPr lang="en-US" dirty="0"/>
          </a:p>
        </p:txBody>
      </p:sp>
    </p:spTree>
    <p:extLst>
      <p:ext uri="{BB962C8B-B14F-4D97-AF65-F5344CB8AC3E}">
        <p14:creationId xmlns:p14="http://schemas.microsoft.com/office/powerpoint/2010/main" val="361553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14</a:t>
            </a:fld>
            <a:endParaRPr lang="en-US" dirty="0"/>
          </a:p>
        </p:txBody>
      </p:sp>
    </p:spTree>
    <p:extLst>
      <p:ext uri="{BB962C8B-B14F-4D97-AF65-F5344CB8AC3E}">
        <p14:creationId xmlns:p14="http://schemas.microsoft.com/office/powerpoint/2010/main" val="4134919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15</a:t>
            </a:fld>
            <a:endParaRPr lang="en-US" dirty="0"/>
          </a:p>
        </p:txBody>
      </p:sp>
    </p:spTree>
    <p:extLst>
      <p:ext uri="{BB962C8B-B14F-4D97-AF65-F5344CB8AC3E}">
        <p14:creationId xmlns:p14="http://schemas.microsoft.com/office/powerpoint/2010/main" val="250575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16</a:t>
            </a:fld>
            <a:endParaRPr lang="en-US" dirty="0"/>
          </a:p>
        </p:txBody>
      </p:sp>
    </p:spTree>
    <p:extLst>
      <p:ext uri="{BB962C8B-B14F-4D97-AF65-F5344CB8AC3E}">
        <p14:creationId xmlns:p14="http://schemas.microsoft.com/office/powerpoint/2010/main" val="206150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17</a:t>
            </a:fld>
            <a:endParaRPr lang="en-US" dirty="0"/>
          </a:p>
        </p:txBody>
      </p:sp>
    </p:spTree>
    <p:extLst>
      <p:ext uri="{BB962C8B-B14F-4D97-AF65-F5344CB8AC3E}">
        <p14:creationId xmlns:p14="http://schemas.microsoft.com/office/powerpoint/2010/main" val="6081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18</a:t>
            </a:fld>
            <a:endParaRPr lang="en-US" dirty="0"/>
          </a:p>
        </p:txBody>
      </p:sp>
    </p:spTree>
    <p:extLst>
      <p:ext uri="{BB962C8B-B14F-4D97-AF65-F5344CB8AC3E}">
        <p14:creationId xmlns:p14="http://schemas.microsoft.com/office/powerpoint/2010/main" val="64467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19</a:t>
            </a:fld>
            <a:endParaRPr lang="en-US" dirty="0"/>
          </a:p>
        </p:txBody>
      </p:sp>
    </p:spTree>
    <p:extLst>
      <p:ext uri="{BB962C8B-B14F-4D97-AF65-F5344CB8AC3E}">
        <p14:creationId xmlns:p14="http://schemas.microsoft.com/office/powerpoint/2010/main" val="206683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20</a:t>
            </a:fld>
            <a:endParaRPr lang="en-US" dirty="0"/>
          </a:p>
        </p:txBody>
      </p:sp>
    </p:spTree>
    <p:extLst>
      <p:ext uri="{BB962C8B-B14F-4D97-AF65-F5344CB8AC3E}">
        <p14:creationId xmlns:p14="http://schemas.microsoft.com/office/powerpoint/2010/main" val="3341685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21</a:t>
            </a:fld>
            <a:endParaRPr lang="en-US" dirty="0"/>
          </a:p>
        </p:txBody>
      </p:sp>
    </p:spTree>
    <p:extLst>
      <p:ext uri="{BB962C8B-B14F-4D97-AF65-F5344CB8AC3E}">
        <p14:creationId xmlns:p14="http://schemas.microsoft.com/office/powerpoint/2010/main" val="122510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a:t>
            </a:fld>
            <a:endParaRPr lang="en-US" dirty="0"/>
          </a:p>
        </p:txBody>
      </p:sp>
    </p:spTree>
    <p:extLst>
      <p:ext uri="{BB962C8B-B14F-4D97-AF65-F5344CB8AC3E}">
        <p14:creationId xmlns:p14="http://schemas.microsoft.com/office/powerpoint/2010/main" val="3335556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22</a:t>
            </a:fld>
            <a:endParaRPr lang="en-US" dirty="0"/>
          </a:p>
        </p:txBody>
      </p:sp>
    </p:spTree>
    <p:extLst>
      <p:ext uri="{BB962C8B-B14F-4D97-AF65-F5344CB8AC3E}">
        <p14:creationId xmlns:p14="http://schemas.microsoft.com/office/powerpoint/2010/main" val="2996998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23</a:t>
            </a:fld>
            <a:endParaRPr lang="en-US" dirty="0"/>
          </a:p>
        </p:txBody>
      </p:sp>
    </p:spTree>
    <p:extLst>
      <p:ext uri="{BB962C8B-B14F-4D97-AF65-F5344CB8AC3E}">
        <p14:creationId xmlns:p14="http://schemas.microsoft.com/office/powerpoint/2010/main" val="324161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24</a:t>
            </a:fld>
            <a:endParaRPr lang="en-US" dirty="0"/>
          </a:p>
        </p:txBody>
      </p:sp>
    </p:spTree>
    <p:extLst>
      <p:ext uri="{BB962C8B-B14F-4D97-AF65-F5344CB8AC3E}">
        <p14:creationId xmlns:p14="http://schemas.microsoft.com/office/powerpoint/2010/main" val="3108519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25</a:t>
            </a:fld>
            <a:endParaRPr lang="en-US" dirty="0"/>
          </a:p>
        </p:txBody>
      </p:sp>
    </p:spTree>
    <p:extLst>
      <p:ext uri="{BB962C8B-B14F-4D97-AF65-F5344CB8AC3E}">
        <p14:creationId xmlns:p14="http://schemas.microsoft.com/office/powerpoint/2010/main" val="250863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26</a:t>
            </a:fld>
            <a:endParaRPr lang="en-US" dirty="0"/>
          </a:p>
        </p:txBody>
      </p:sp>
    </p:spTree>
    <p:extLst>
      <p:ext uri="{BB962C8B-B14F-4D97-AF65-F5344CB8AC3E}">
        <p14:creationId xmlns:p14="http://schemas.microsoft.com/office/powerpoint/2010/main" val="2978027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27</a:t>
            </a:fld>
            <a:endParaRPr lang="en-US" dirty="0"/>
          </a:p>
        </p:txBody>
      </p:sp>
    </p:spTree>
    <p:extLst>
      <p:ext uri="{BB962C8B-B14F-4D97-AF65-F5344CB8AC3E}">
        <p14:creationId xmlns:p14="http://schemas.microsoft.com/office/powerpoint/2010/main" val="3479064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28</a:t>
            </a:fld>
            <a:endParaRPr lang="en-US" dirty="0"/>
          </a:p>
        </p:txBody>
      </p:sp>
    </p:spTree>
    <p:extLst>
      <p:ext uri="{BB962C8B-B14F-4D97-AF65-F5344CB8AC3E}">
        <p14:creationId xmlns:p14="http://schemas.microsoft.com/office/powerpoint/2010/main" val="3050840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29</a:t>
            </a:fld>
            <a:endParaRPr lang="en-US" dirty="0"/>
          </a:p>
        </p:txBody>
      </p:sp>
    </p:spTree>
    <p:extLst>
      <p:ext uri="{BB962C8B-B14F-4D97-AF65-F5344CB8AC3E}">
        <p14:creationId xmlns:p14="http://schemas.microsoft.com/office/powerpoint/2010/main" val="3946348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30</a:t>
            </a:fld>
            <a:endParaRPr lang="en-US" dirty="0"/>
          </a:p>
        </p:txBody>
      </p:sp>
    </p:spTree>
    <p:extLst>
      <p:ext uri="{BB962C8B-B14F-4D97-AF65-F5344CB8AC3E}">
        <p14:creationId xmlns:p14="http://schemas.microsoft.com/office/powerpoint/2010/main" val="2345203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31</a:t>
            </a:fld>
            <a:endParaRPr lang="en-US" dirty="0"/>
          </a:p>
        </p:txBody>
      </p:sp>
    </p:spTree>
    <p:extLst>
      <p:ext uri="{BB962C8B-B14F-4D97-AF65-F5344CB8AC3E}">
        <p14:creationId xmlns:p14="http://schemas.microsoft.com/office/powerpoint/2010/main" val="218565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5B383-8E58-8A47-AB9D-D3EB95117252}" type="slidenum">
              <a:rPr lang="en-US" smtClean="0"/>
              <a:t>4</a:t>
            </a:fld>
            <a:endParaRPr lang="en-US"/>
          </a:p>
        </p:txBody>
      </p:sp>
    </p:spTree>
    <p:extLst>
      <p:ext uri="{BB962C8B-B14F-4D97-AF65-F5344CB8AC3E}">
        <p14:creationId xmlns:p14="http://schemas.microsoft.com/office/powerpoint/2010/main" val="1425791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32</a:t>
            </a:fld>
            <a:endParaRPr lang="en-US" dirty="0"/>
          </a:p>
        </p:txBody>
      </p:sp>
    </p:spTree>
    <p:extLst>
      <p:ext uri="{BB962C8B-B14F-4D97-AF65-F5344CB8AC3E}">
        <p14:creationId xmlns:p14="http://schemas.microsoft.com/office/powerpoint/2010/main" val="2758645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33</a:t>
            </a:fld>
            <a:endParaRPr lang="en-US" dirty="0"/>
          </a:p>
        </p:txBody>
      </p:sp>
    </p:spTree>
    <p:extLst>
      <p:ext uri="{BB962C8B-B14F-4D97-AF65-F5344CB8AC3E}">
        <p14:creationId xmlns:p14="http://schemas.microsoft.com/office/powerpoint/2010/main" val="1576674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34</a:t>
            </a:fld>
            <a:endParaRPr lang="en-US" dirty="0"/>
          </a:p>
        </p:txBody>
      </p:sp>
    </p:spTree>
    <p:extLst>
      <p:ext uri="{BB962C8B-B14F-4D97-AF65-F5344CB8AC3E}">
        <p14:creationId xmlns:p14="http://schemas.microsoft.com/office/powerpoint/2010/main" val="3817387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35</a:t>
            </a:fld>
            <a:endParaRPr lang="en-US" dirty="0"/>
          </a:p>
        </p:txBody>
      </p:sp>
    </p:spTree>
    <p:extLst>
      <p:ext uri="{BB962C8B-B14F-4D97-AF65-F5344CB8AC3E}">
        <p14:creationId xmlns:p14="http://schemas.microsoft.com/office/powerpoint/2010/main" val="2589165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36</a:t>
            </a:fld>
            <a:endParaRPr lang="en-US" dirty="0"/>
          </a:p>
        </p:txBody>
      </p:sp>
    </p:spTree>
    <p:extLst>
      <p:ext uri="{BB962C8B-B14F-4D97-AF65-F5344CB8AC3E}">
        <p14:creationId xmlns:p14="http://schemas.microsoft.com/office/powerpoint/2010/main" val="352383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5</a:t>
            </a:fld>
            <a:endParaRPr lang="en-US" dirty="0"/>
          </a:p>
        </p:txBody>
      </p:sp>
    </p:spTree>
    <p:extLst>
      <p:ext uri="{BB962C8B-B14F-4D97-AF65-F5344CB8AC3E}">
        <p14:creationId xmlns:p14="http://schemas.microsoft.com/office/powerpoint/2010/main" val="396360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6</a:t>
            </a:fld>
            <a:endParaRPr lang="en-US" dirty="0"/>
          </a:p>
        </p:txBody>
      </p:sp>
    </p:spTree>
    <p:extLst>
      <p:ext uri="{BB962C8B-B14F-4D97-AF65-F5344CB8AC3E}">
        <p14:creationId xmlns:p14="http://schemas.microsoft.com/office/powerpoint/2010/main" val="305790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7</a:t>
            </a:fld>
            <a:endParaRPr lang="en-US" dirty="0"/>
          </a:p>
        </p:txBody>
      </p:sp>
    </p:spTree>
    <p:extLst>
      <p:ext uri="{BB962C8B-B14F-4D97-AF65-F5344CB8AC3E}">
        <p14:creationId xmlns:p14="http://schemas.microsoft.com/office/powerpoint/2010/main" val="355666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8</a:t>
            </a:fld>
            <a:endParaRPr lang="en-US" dirty="0"/>
          </a:p>
        </p:txBody>
      </p:sp>
    </p:spTree>
    <p:extLst>
      <p:ext uri="{BB962C8B-B14F-4D97-AF65-F5344CB8AC3E}">
        <p14:creationId xmlns:p14="http://schemas.microsoft.com/office/powerpoint/2010/main" val="231406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10</a:t>
            </a:fld>
            <a:endParaRPr lang="en-US" dirty="0"/>
          </a:p>
        </p:txBody>
      </p:sp>
    </p:spTree>
    <p:extLst>
      <p:ext uri="{BB962C8B-B14F-4D97-AF65-F5344CB8AC3E}">
        <p14:creationId xmlns:p14="http://schemas.microsoft.com/office/powerpoint/2010/main" val="224054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5664B-6718-4679-8D74-BF0564DF435A}" type="slidenum">
              <a:rPr lang="en-US" smtClean="0"/>
              <a:t>11</a:t>
            </a:fld>
            <a:endParaRPr lang="en-US" dirty="0"/>
          </a:p>
        </p:txBody>
      </p:sp>
    </p:spTree>
    <p:extLst>
      <p:ext uri="{BB962C8B-B14F-4D97-AF65-F5344CB8AC3E}">
        <p14:creationId xmlns:p14="http://schemas.microsoft.com/office/powerpoint/2010/main" val="235657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D8425B-F49B-4A2B-B637-B8E1AFAE0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6" y="0"/>
            <a:ext cx="9144000" cy="6858000"/>
          </a:xfrm>
          <a:prstGeom prst="rect">
            <a:avLst/>
          </a:prstGeom>
        </p:spPr>
      </p:pic>
      <p:sp>
        <p:nvSpPr>
          <p:cNvPr id="29" name="Title 28"/>
          <p:cNvSpPr>
            <a:spLocks noGrp="1"/>
          </p:cNvSpPr>
          <p:nvPr>
            <p:ph type="ctrTitle"/>
          </p:nvPr>
        </p:nvSpPr>
        <p:spPr>
          <a:xfrm>
            <a:off x="1600200" y="4876800"/>
            <a:ext cx="8458200" cy="556789"/>
          </a:xfrm>
        </p:spPr>
        <p:txBody>
          <a:bodyPr anchor="t">
            <a:normAutofit/>
          </a:bodyPr>
          <a:lstStyle>
            <a:lvl1pPr>
              <a:defRPr sz="3200" b="1">
                <a:effectLst/>
                <a:latin typeface="Calibri" pitchFamily="34" charset="0"/>
                <a:cs typeface="Calibri" pitchFamily="34" charset="0"/>
              </a:defRPr>
            </a:lvl1pPr>
          </a:lstStyle>
          <a:p>
            <a:r>
              <a:rPr kumimoji="0" lang="en-US" dirty="0"/>
              <a:t>Click to edit Master title style</a:t>
            </a:r>
          </a:p>
        </p:txBody>
      </p:sp>
      <p:sp>
        <p:nvSpPr>
          <p:cNvPr id="9" name="Subtitle 8"/>
          <p:cNvSpPr>
            <a:spLocks noGrp="1"/>
          </p:cNvSpPr>
          <p:nvPr>
            <p:ph type="subTitle" idx="1"/>
          </p:nvPr>
        </p:nvSpPr>
        <p:spPr>
          <a:xfrm>
            <a:off x="2286000" y="5155194"/>
            <a:ext cx="7543800" cy="914400"/>
          </a:xfrm>
        </p:spPr>
        <p:txBody>
          <a:bodyPr anchor="b"/>
          <a:lstStyle>
            <a:lvl1pPr marL="0" indent="0" algn="l">
              <a:buNone/>
              <a:defRPr sz="2400">
                <a:solidFill>
                  <a:schemeClr val="tx2">
                    <a:shade val="75000"/>
                  </a:schemeClr>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3827-FFFE-4A9A-B6D3-916B4CBDBAE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422A2-5830-4335-AEBD-21A90905135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715BB-FD55-4C33-A35A-D4D706BE3F16}"/>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5" name="Footer Placeholder 4">
            <a:extLst>
              <a:ext uri="{FF2B5EF4-FFF2-40B4-BE49-F238E27FC236}">
                <a16:creationId xmlns:a16="http://schemas.microsoft.com/office/drawing/2014/main" id="{EB00895F-47F3-4BD2-95D4-294E3536C0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E3DE26-61C0-42EE-8473-BA127F521D03}"/>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428063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B276-3440-4E72-967A-35C8DE15F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9FC-11D3-4ABD-91E8-3FD017B3FDA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22D5F-50D2-4D53-863A-307369DBC43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62578-604E-48CF-AED5-7919F495D3B2}"/>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6" name="Footer Placeholder 5">
            <a:extLst>
              <a:ext uri="{FF2B5EF4-FFF2-40B4-BE49-F238E27FC236}">
                <a16:creationId xmlns:a16="http://schemas.microsoft.com/office/drawing/2014/main" id="{D93E3291-1E14-4BD1-878C-0605D89EF1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501E7E-E2A9-4C5B-AEDA-ACF74D3550B2}"/>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290033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DA8F-8EAD-4C72-B916-1C8F590BB93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CCF57-4670-4C2D-87E8-48CD1F247C1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BC2F0-2180-4CA1-B298-4735FF6D978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1C0A2-1FA6-436D-AB28-19344DD81A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7BDFB-A3F8-4B3A-B43E-BA577AABDD9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68F313-9488-4985-B084-E7FD0870E8D6}"/>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8" name="Footer Placeholder 7">
            <a:extLst>
              <a:ext uri="{FF2B5EF4-FFF2-40B4-BE49-F238E27FC236}">
                <a16:creationId xmlns:a16="http://schemas.microsoft.com/office/drawing/2014/main" id="{C6EA7678-FDA2-489E-A59F-1E5E3B0B06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19D04E-0CE7-4BB1-BDAD-7544AC6DA5E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92317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11E3-A3AF-415D-A6F3-84A0BF802B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26841-6903-421F-B7E7-80CD1C86FA4F}"/>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4" name="Footer Placeholder 3">
            <a:extLst>
              <a:ext uri="{FF2B5EF4-FFF2-40B4-BE49-F238E27FC236}">
                <a16:creationId xmlns:a16="http://schemas.microsoft.com/office/drawing/2014/main" id="{201C7D0F-736B-4DA6-9038-2114F7F379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E413D8-9543-43A5-A691-C04EBAC82CB6}"/>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47874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1B903-B9B2-4E20-B75A-31E3C4471B92}"/>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3" name="Footer Placeholder 2">
            <a:extLst>
              <a:ext uri="{FF2B5EF4-FFF2-40B4-BE49-F238E27FC236}">
                <a16:creationId xmlns:a16="http://schemas.microsoft.com/office/drawing/2014/main" id="{B2DD6509-36E3-4F4A-A799-7F00731B24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703400-3436-427A-A7B6-6A9F846E0D7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14318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C7D2-E1CB-43B1-B352-9B7F3D82EE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AF19B-31A5-4EE1-A607-7411E230D3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A28C-2EA0-46E9-BDDD-1A3C85CFA3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D1602-7C73-4AB0-9E86-797B8FD30024}"/>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6" name="Footer Placeholder 5">
            <a:extLst>
              <a:ext uri="{FF2B5EF4-FFF2-40B4-BE49-F238E27FC236}">
                <a16:creationId xmlns:a16="http://schemas.microsoft.com/office/drawing/2014/main" id="{E1082DDB-E26F-4082-B856-E182B8FB0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CC2048-90CD-43E3-AF92-DAE92A29CBF0}"/>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83480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B22-8A0F-494D-BDE6-88337A5BD85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0BCC72-54F8-45D4-B4E5-BD0912B15A9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A5EF84-0C33-4DEB-BA16-63F3FC20DD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445FA-AC12-40B0-BD1F-6744A70D2410}"/>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6" name="Footer Placeholder 5">
            <a:extLst>
              <a:ext uri="{FF2B5EF4-FFF2-40B4-BE49-F238E27FC236}">
                <a16:creationId xmlns:a16="http://schemas.microsoft.com/office/drawing/2014/main" id="{CD7975D7-12BB-4AAB-A48E-48DE55F9B1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8830C4-E85D-4454-9595-BE2B6BD4DC7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6525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9C53-EF59-4668-BEAD-B4791FF9F4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6CC3A-3A6E-43B1-B9A1-4A1B75A09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06927-7E04-4FE0-AF06-DEEB20C8F320}"/>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5" name="Footer Placeholder 4">
            <a:extLst>
              <a:ext uri="{FF2B5EF4-FFF2-40B4-BE49-F238E27FC236}">
                <a16:creationId xmlns:a16="http://schemas.microsoft.com/office/drawing/2014/main" id="{B0632DBD-C524-4687-ADD6-6A0DD7C07E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E2BD5D-1F88-4079-A58B-4E4525FD5604}"/>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226147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827A4-0E2B-4C33-925D-0A28EF80F10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93E1BE-A70A-4202-BE6B-9615B3BF3DA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73834-779F-4A5C-AFBE-4AC5434C48EA}"/>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5" name="Footer Placeholder 4">
            <a:extLst>
              <a:ext uri="{FF2B5EF4-FFF2-40B4-BE49-F238E27FC236}">
                <a16:creationId xmlns:a16="http://schemas.microsoft.com/office/drawing/2014/main" id="{0B352B77-1E3F-4892-ADEE-99804B5BE7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D21728-4D87-4D9B-9601-BCEA8E594411}"/>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54444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249680" y="914400"/>
            <a:ext cx="7924800" cy="609600"/>
          </a:xfrm>
        </p:spPr>
        <p:txBody>
          <a:bodyPr>
            <a:normAutofit/>
          </a:bodyPr>
          <a:lstStyle>
            <a:lvl1pPr>
              <a:defRPr sz="2800" b="1">
                <a:effectLst/>
                <a:latin typeface="Calibri" pitchFamily="34" charset="0"/>
                <a:cs typeface="Calibri" pitchFamily="34" charset="0"/>
              </a:defRPr>
            </a:lvl1pPr>
          </a:lstStyle>
          <a:p>
            <a:r>
              <a:rPr kumimoji="0" lang="en-US" dirty="0"/>
              <a:t>Click to edit Master title style</a:t>
            </a:r>
          </a:p>
        </p:txBody>
      </p:sp>
      <p:sp>
        <p:nvSpPr>
          <p:cNvPr id="27" name="Content Placeholder 26"/>
          <p:cNvSpPr>
            <a:spLocks noGrp="1"/>
          </p:cNvSpPr>
          <p:nvPr>
            <p:ph idx="1"/>
          </p:nvPr>
        </p:nvSpPr>
        <p:spPr>
          <a:xfrm>
            <a:off x="1249680" y="1676400"/>
            <a:ext cx="8686800" cy="5410200"/>
          </a:xfrm>
        </p:spPr>
        <p:txBody>
          <a:bodyPr>
            <a:normAutofit/>
          </a:bodyPr>
          <a:lstStyle>
            <a:lvl1pPr marL="342900" indent="-342900">
              <a:buFont typeface="Wingdings" pitchFamily="2" charset="2"/>
              <a:buChar char="§"/>
              <a:defRPr sz="2800">
                <a:latin typeface="Calibri" pitchFamily="34" charset="0"/>
                <a:cs typeface="Calibri" pitchFamily="34" charset="0"/>
              </a:defRPr>
            </a:lvl1pPr>
            <a:lvl2pPr marL="742950" indent="-285750">
              <a:buFont typeface="Wingdings" pitchFamily="2" charset="2"/>
              <a:buChar char="§"/>
              <a:defRPr sz="2400">
                <a:latin typeface="Calibri" pitchFamily="34" charset="0"/>
                <a:cs typeface="Calibri" pitchFamily="34" charset="0"/>
              </a:defRPr>
            </a:lvl2pPr>
            <a:lvl3pPr marL="1143000" indent="-228600">
              <a:buFont typeface="Wingdings" pitchFamily="2" charset="2"/>
              <a:buChar char="§"/>
              <a:defRPr sz="2000">
                <a:latin typeface="Calibri" pitchFamily="34" charset="0"/>
                <a:cs typeface="Calibri" pitchFamily="34" charset="0"/>
              </a:defRPr>
            </a:lvl3pPr>
            <a:lvl4pPr marL="1600200" indent="-228600">
              <a:buFont typeface="Wingdings" pitchFamily="2" charset="2"/>
              <a:buChar char="§"/>
              <a:defRPr sz="1800">
                <a:latin typeface="Calibri" pitchFamily="34" charset="0"/>
                <a:cs typeface="Calibri" pitchFamily="34" charset="0"/>
              </a:defRPr>
            </a:lvl4pPr>
            <a:lvl5pPr marL="2057400" indent="-228600">
              <a:buFont typeface="Wingdings" pitchFamily="2" charset="2"/>
              <a:buChar char="§"/>
              <a:defRPr sz="1600">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180475" y="2947085"/>
            <a:ext cx="8686800" cy="1184825"/>
          </a:xfrm>
        </p:spPr>
        <p:txBody>
          <a:bodyPr rtlCol="0" anchor="t"/>
          <a:lstStyle>
            <a:lvl1pPr algn="r">
              <a:defRPr b="1">
                <a:solidFill>
                  <a:srgbClr val="004990"/>
                </a:solidFill>
                <a:effectLst>
                  <a:outerShdw blurRad="50800" dist="50800" dir="5400000" algn="ctr" rotWithShape="0">
                    <a:schemeClr val="bg1"/>
                  </a:outerShdw>
                </a:effectLst>
                <a:latin typeface="Myriad Pro" panose="020B0503030403020204" pitchFamily="34" charset="0"/>
              </a:defRPr>
            </a:lvl1pPr>
          </a:lstStyle>
          <a:p>
            <a:r>
              <a:rPr kumimoji="0" lang="en-US" dirty="0"/>
              <a:t>Click to edit Master title style</a:t>
            </a:r>
          </a:p>
        </p:txBody>
      </p:sp>
      <p:sp>
        <p:nvSpPr>
          <p:cNvPr id="4" name="Content Placeholder 13">
            <a:extLst>
              <a:ext uri="{FF2B5EF4-FFF2-40B4-BE49-F238E27FC236}">
                <a16:creationId xmlns:a16="http://schemas.microsoft.com/office/drawing/2014/main" id="{6204E2B6-1EBD-4F90-9AD5-093960B33E3B}"/>
              </a:ext>
            </a:extLst>
          </p:cNvPr>
          <p:cNvSpPr>
            <a:spLocks noGrp="1"/>
          </p:cNvSpPr>
          <p:nvPr>
            <p:ph sz="half" idx="1"/>
          </p:nvPr>
        </p:nvSpPr>
        <p:spPr>
          <a:xfrm>
            <a:off x="1004455" y="1676400"/>
            <a:ext cx="37338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Content Placeholder 12">
            <a:extLst>
              <a:ext uri="{FF2B5EF4-FFF2-40B4-BE49-F238E27FC236}">
                <a16:creationId xmlns:a16="http://schemas.microsoft.com/office/drawing/2014/main" id="{79EB027F-3BC2-49CA-BBD3-710235D156CB}"/>
              </a:ext>
            </a:extLst>
          </p:cNvPr>
          <p:cNvSpPr>
            <a:spLocks noGrp="1"/>
          </p:cNvSpPr>
          <p:nvPr>
            <p:ph sz="half" idx="2"/>
          </p:nvPr>
        </p:nvSpPr>
        <p:spPr>
          <a:xfrm>
            <a:off x="5029200" y="1600200"/>
            <a:ext cx="39624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1004455" y="1676400"/>
            <a:ext cx="37338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half" idx="2"/>
          </p:nvPr>
        </p:nvSpPr>
        <p:spPr>
          <a:xfrm>
            <a:off x="5029200" y="1600200"/>
            <a:ext cx="3962400" cy="4724400"/>
          </a:xfrm>
        </p:spPr>
        <p:txBody>
          <a:bodyPr/>
          <a:lstStyle>
            <a:lvl1pPr>
              <a:defRPr sz="2800">
                <a:solidFill>
                  <a:schemeClr val="tx1"/>
                </a:solidFill>
                <a:latin typeface="Myriad Pro" panose="020B0503030403020204" pitchFamily="34" charset="0"/>
              </a:defRPr>
            </a:lvl1pPr>
            <a:lvl2pPr>
              <a:defRPr sz="2400">
                <a:solidFill>
                  <a:schemeClr val="tx1"/>
                </a:solidFill>
                <a:latin typeface="Myriad Pro" panose="020B0503030403020204" pitchFamily="34" charset="0"/>
              </a:defRPr>
            </a:lvl2pPr>
            <a:lvl3pPr>
              <a:defRPr sz="2000">
                <a:solidFill>
                  <a:schemeClr val="tx1"/>
                </a:solidFill>
                <a:latin typeface="Myriad Pro" panose="020B0503030403020204" pitchFamily="34" charset="0"/>
              </a:defRPr>
            </a:lvl3pPr>
            <a:lvl4pPr>
              <a:defRPr sz="1800">
                <a:solidFill>
                  <a:schemeClr val="tx1"/>
                </a:solidFill>
                <a:latin typeface="Myriad Pro" panose="020B0503030403020204" pitchFamily="34" charset="0"/>
              </a:defRPr>
            </a:lvl4pPr>
            <a:lvl5pPr>
              <a:defRPr sz="1800">
                <a:solidFill>
                  <a:schemeClr val="tx1"/>
                </a:solidFill>
                <a:latin typeface="Myriad Pro" panose="020B0503030403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D6B7E5-C0D5-45A1-B0DE-F0EB37F1B3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Picture Placeholder 12"/>
          <p:cNvSpPr>
            <a:spLocks noGrp="1"/>
          </p:cNvSpPr>
          <p:nvPr>
            <p:ph type="pic" idx="1"/>
          </p:nvPr>
        </p:nvSpPr>
        <p:spPr>
          <a:xfrm>
            <a:off x="3733800" y="990600"/>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17" name="Title 16"/>
          <p:cNvSpPr>
            <a:spLocks noGrp="1"/>
          </p:cNvSpPr>
          <p:nvPr>
            <p:ph type="title"/>
          </p:nvPr>
        </p:nvSpPr>
        <p:spPr>
          <a:xfrm>
            <a:off x="1981200" y="5099342"/>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1981200" y="5638800"/>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477000" y="76200"/>
            <a:ext cx="2514600" cy="288925"/>
          </a:xfrm>
          <a:prstGeom prst="rect">
            <a:avLst/>
          </a:prstGeom>
        </p:spPr>
        <p:txBody>
          <a:bodyPr/>
          <a:lstStyle/>
          <a:p>
            <a:fld id="{A25E0EA7-6858-4312-B13C-1365EAE90B18}" type="datetimeFigureOut">
              <a:rPr lang="en-US" smtClean="0"/>
              <a:t>3/26/2020</a:t>
            </a:fld>
            <a:endParaRPr lang="en-US" dirty="0"/>
          </a:p>
        </p:txBody>
      </p:sp>
      <p:sp>
        <p:nvSpPr>
          <p:cNvPr id="5" name="Footer Placeholder 4"/>
          <p:cNvSpPr>
            <a:spLocks noGrp="1"/>
          </p:cNvSpPr>
          <p:nvPr>
            <p:ph type="ftr" sz="quarter" idx="11"/>
          </p:nvPr>
        </p:nvSpPr>
        <p:spPr>
          <a:xfrm>
            <a:off x="3124200" y="76200"/>
            <a:ext cx="3352800" cy="2889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CA91BF2F-B479-4478-97F9-EDC0A0C905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EF32-B359-4500-AC29-9AE3E27D90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A7609-F223-42AC-BCD8-8F4968CA78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11A330-CEDA-476D-88F7-FDB7101CAFAA}"/>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5" name="Footer Placeholder 4">
            <a:extLst>
              <a:ext uri="{FF2B5EF4-FFF2-40B4-BE49-F238E27FC236}">
                <a16:creationId xmlns:a16="http://schemas.microsoft.com/office/drawing/2014/main" id="{DFE010AC-C58C-4BAD-ACE1-E6E93F7B5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0B604-9F8A-4EBA-A345-2ADF4D43A804}"/>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137126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E494-FF0D-4F47-9E8B-B7AFEE32E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0275FD-1F00-4068-8B08-3CEAC61EF1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56A20-3FAA-4939-88D1-A873A63B2F56}"/>
              </a:ext>
            </a:extLst>
          </p:cNvPr>
          <p:cNvSpPr>
            <a:spLocks noGrp="1"/>
          </p:cNvSpPr>
          <p:nvPr>
            <p:ph type="dt" sz="half" idx="10"/>
          </p:nvPr>
        </p:nvSpPr>
        <p:spPr/>
        <p:txBody>
          <a:bodyPr/>
          <a:lstStyle/>
          <a:p>
            <a:fld id="{6405DE99-1788-433A-9028-72AFD4676C9B}" type="datetimeFigureOut">
              <a:rPr lang="en-US" smtClean="0"/>
              <a:t>3/26/2020</a:t>
            </a:fld>
            <a:endParaRPr lang="en-US" dirty="0"/>
          </a:p>
        </p:txBody>
      </p:sp>
      <p:sp>
        <p:nvSpPr>
          <p:cNvPr id="5" name="Footer Placeholder 4">
            <a:extLst>
              <a:ext uri="{FF2B5EF4-FFF2-40B4-BE49-F238E27FC236}">
                <a16:creationId xmlns:a16="http://schemas.microsoft.com/office/drawing/2014/main" id="{85F6CD31-CDAD-4831-B697-037D169324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DCBBC-28DA-42E1-879B-7D0A8D0B87DD}"/>
              </a:ext>
            </a:extLst>
          </p:cNvPr>
          <p:cNvSpPr>
            <a:spLocks noGrp="1"/>
          </p:cNvSpPr>
          <p:nvPr>
            <p:ph type="sldNum" sz="quarter" idx="12"/>
          </p:nvPr>
        </p:nvSpPr>
        <p:spPr/>
        <p:txBody>
          <a:bodyPr/>
          <a:lstStyle/>
          <a:p>
            <a:fld id="{348BF9B1-DF9A-4FA0-988D-6A5B0F8D2F32}" type="slidenum">
              <a:rPr lang="en-US" smtClean="0"/>
              <a:t>‹#›</a:t>
            </a:fld>
            <a:endParaRPr lang="en-US" dirty="0"/>
          </a:p>
        </p:txBody>
      </p:sp>
    </p:spTree>
    <p:extLst>
      <p:ext uri="{BB962C8B-B14F-4D97-AF65-F5344CB8AC3E}">
        <p14:creationId xmlns:p14="http://schemas.microsoft.com/office/powerpoint/2010/main" val="363049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B8AB0-E7B0-48B3-9508-8304D93B119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idx="1"/>
          </p:nvPr>
        </p:nvSpPr>
        <p:spPr>
          <a:xfrm>
            <a:off x="1148542" y="1981200"/>
            <a:ext cx="76962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Title Placeholder 9"/>
          <p:cNvSpPr>
            <a:spLocks noGrp="1"/>
          </p:cNvSpPr>
          <p:nvPr>
            <p:ph type="title"/>
          </p:nvPr>
        </p:nvSpPr>
        <p:spPr>
          <a:xfrm>
            <a:off x="1143000" y="990600"/>
            <a:ext cx="7696200" cy="838200"/>
          </a:xfrm>
          <a:prstGeom prst="rect">
            <a:avLst/>
          </a:prstGeom>
        </p:spPr>
        <p:txBody>
          <a:bodyPr vert="horz" anchor="ctr">
            <a:normAutofit/>
          </a:bodyPr>
          <a:lstStyle/>
          <a:p>
            <a:r>
              <a:rPr kumimoji="0"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0" r:id="rId7"/>
  </p:sldLayoutIdLst>
  <p:txStyles>
    <p:titleStyle>
      <a:lvl1pPr algn="l" rtl="0" eaLnBrk="1" latinLnBrk="0" hangingPunct="1">
        <a:spcBef>
          <a:spcPct val="0"/>
        </a:spcBef>
        <a:buNone/>
        <a:defRPr kumimoji="0" sz="3600" b="1" kern="1200" cap="all" baseline="0">
          <a:solidFill>
            <a:srgbClr val="004990"/>
          </a:solidFill>
          <a:effectLst/>
          <a:latin typeface="Myriad Pro" panose="020B0503030403020204" pitchFamily="34" charset="0"/>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1"/>
          </a:solidFill>
          <a:latin typeface="Myriad Pro" panose="020B0503030403020204" pitchFamily="34" charset="0"/>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1"/>
          </a:solidFill>
          <a:latin typeface="Myriad Pro" panose="020B0503030403020204" pitchFamily="34" charset="0"/>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1"/>
          </a:solidFill>
          <a:latin typeface="Myriad Pro" panose="020B0503030403020204" pitchFamily="34" charset="0"/>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1"/>
          </a:solidFill>
          <a:latin typeface="Myriad Pro" panose="020B0503030403020204" pitchFamily="34" charset="0"/>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1"/>
          </a:solidFill>
          <a:latin typeface="Myriad Pro" panose="020B0503030403020204"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F7456A-B8C9-45DC-B2E2-8FF0B527123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6E8F7-D56D-4957-9316-E95120E441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A7F62-E3F4-4729-87D8-46EAC24C8E0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5DE99-1788-433A-9028-72AFD4676C9B}" type="datetimeFigureOut">
              <a:rPr lang="en-US" smtClean="0"/>
              <a:t>3/26/2020</a:t>
            </a:fld>
            <a:endParaRPr lang="en-US" dirty="0"/>
          </a:p>
        </p:txBody>
      </p:sp>
      <p:sp>
        <p:nvSpPr>
          <p:cNvPr id="5" name="Footer Placeholder 4">
            <a:extLst>
              <a:ext uri="{FF2B5EF4-FFF2-40B4-BE49-F238E27FC236}">
                <a16:creationId xmlns:a16="http://schemas.microsoft.com/office/drawing/2014/main" id="{14C4BF4F-CD5A-4D11-8951-A479D15662E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24FD366-3BB2-4338-AF39-68512BD366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BF9B1-DF9A-4FA0-988D-6A5B0F8D2F32}" type="slidenum">
              <a:rPr lang="en-US" smtClean="0"/>
              <a:t>‹#›</a:t>
            </a:fld>
            <a:endParaRPr lang="en-US" dirty="0"/>
          </a:p>
        </p:txBody>
      </p:sp>
    </p:spTree>
    <p:extLst>
      <p:ext uri="{BB962C8B-B14F-4D97-AF65-F5344CB8AC3E}">
        <p14:creationId xmlns:p14="http://schemas.microsoft.com/office/powerpoint/2010/main" val="23600923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ctrhcm.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trhcm.com/home/covid-19-information-cente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acuity-hr.com/about/24-bob-floreak-president.html" TargetMode="External"/><Relationship Id="rId4" Type="http://schemas.openxmlformats.org/officeDocument/2006/relationships/hyperlink" Target="https://www.dentons.com/en/valerie-faet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harepoint2.ctrsystems.com/Sales-Marketing/Marketing/CTR%20Logos/CTR%20Logos%20JPGS%20Low%20Res/CTR_logo_gradient_low.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8">
            <a:extLst>
              <a:ext uri="{FF2B5EF4-FFF2-40B4-BE49-F238E27FC236}">
                <a16:creationId xmlns:a16="http://schemas.microsoft.com/office/drawing/2014/main" id="{1CAC45E0-8AD0-4149-BD49-4C2E1B46DF7D}"/>
              </a:ext>
            </a:extLst>
          </p:cNvPr>
          <p:cNvSpPr>
            <a:spLocks noGrp="1"/>
          </p:cNvSpPr>
          <p:nvPr>
            <p:ph type="ctrTitle"/>
          </p:nvPr>
        </p:nvSpPr>
        <p:spPr>
          <a:xfrm>
            <a:off x="362438" y="2209800"/>
            <a:ext cx="8839200" cy="556789"/>
          </a:xfrm>
        </p:spPr>
        <p:txBody>
          <a:bodyPr>
            <a:noAutofit/>
          </a:bodyPr>
          <a:lstStyle/>
          <a:p>
            <a:pPr algn="ctr"/>
            <a:r>
              <a:rPr lang="en-US" sz="3600" dirty="0">
                <a:solidFill>
                  <a:srgbClr val="002060"/>
                </a:solidFill>
              </a:rPr>
              <a:t>USING </a:t>
            </a:r>
            <a:r>
              <a:rPr lang="en-US" sz="3600" dirty="0" err="1">
                <a:solidFill>
                  <a:srgbClr val="002060"/>
                </a:solidFill>
              </a:rPr>
              <a:t>iSolved</a:t>
            </a:r>
            <a:r>
              <a:rPr lang="en-US" sz="3600" dirty="0">
                <a:solidFill>
                  <a:srgbClr val="002060"/>
                </a:solidFill>
              </a:rPr>
              <a:t> to comply with </a:t>
            </a:r>
            <a:br>
              <a:rPr lang="en-US" sz="3600" dirty="0">
                <a:solidFill>
                  <a:srgbClr val="002060"/>
                </a:solidFill>
              </a:rPr>
            </a:br>
            <a:r>
              <a:rPr lang="en-US" sz="3600" dirty="0">
                <a:solidFill>
                  <a:srgbClr val="002060"/>
                </a:solidFill>
              </a:rPr>
              <a:t>the new </a:t>
            </a:r>
            <a:r>
              <a:rPr lang="en-US" sz="3600" dirty="0" err="1">
                <a:solidFill>
                  <a:srgbClr val="002060"/>
                </a:solidFill>
              </a:rPr>
              <a:t>ffcra</a:t>
            </a:r>
            <a:r>
              <a:rPr lang="en-US" sz="3600" dirty="0">
                <a:solidFill>
                  <a:srgbClr val="002060"/>
                </a:solidFill>
              </a:rPr>
              <a:t> requirements</a:t>
            </a:r>
            <a:br>
              <a:rPr lang="en-US" sz="3600" dirty="0">
                <a:solidFill>
                  <a:srgbClr val="002060"/>
                </a:solidFill>
              </a:rPr>
            </a:br>
            <a:endParaRPr lang="en-US" sz="3600" b="0" i="1" dirty="0"/>
          </a:p>
        </p:txBody>
      </p:sp>
    </p:spTree>
    <p:extLst>
      <p:ext uri="{BB962C8B-B14F-4D97-AF65-F5344CB8AC3E}">
        <p14:creationId xmlns:p14="http://schemas.microsoft.com/office/powerpoint/2010/main" val="231569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3886200" y="304800"/>
            <a:ext cx="1524000" cy="923330"/>
          </a:xfrm>
          <a:prstGeom prst="rect">
            <a:avLst/>
          </a:prstGeom>
        </p:spPr>
        <p:txBody>
          <a:bodyPr wrap="square">
            <a:spAutoFit/>
          </a:bodyPr>
          <a:lstStyle/>
          <a:p>
            <a:r>
              <a:rPr lang="en-US" sz="2400" b="1" dirty="0"/>
              <a:t>TRACKING </a:t>
            </a:r>
            <a:endParaRPr lang="en-US" sz="2400" dirty="0"/>
          </a:p>
          <a:p>
            <a:pPr algn="ctr"/>
            <a:endParaRPr lang="en-US" b="1" dirty="0">
              <a:ea typeface="+mn-lt"/>
              <a:cs typeface="+mn-lt"/>
            </a:endParaRPr>
          </a:p>
          <a:p>
            <a:endParaRPr lang="en-US" sz="1200" dirty="0">
              <a:ea typeface="+mn-lt"/>
              <a:cs typeface="+mn-lt"/>
            </a:endParaRPr>
          </a:p>
        </p:txBody>
      </p:sp>
      <p:sp>
        <p:nvSpPr>
          <p:cNvPr id="2" name="Rectangle 1">
            <a:extLst>
              <a:ext uri="{FF2B5EF4-FFF2-40B4-BE49-F238E27FC236}">
                <a16:creationId xmlns:a16="http://schemas.microsoft.com/office/drawing/2014/main" id="{9F9EC11A-F270-4B56-8326-43C26F76B4B1}"/>
              </a:ext>
            </a:extLst>
          </p:cNvPr>
          <p:cNvSpPr/>
          <p:nvPr/>
        </p:nvSpPr>
        <p:spPr>
          <a:xfrm>
            <a:off x="838200" y="1981200"/>
            <a:ext cx="7543800" cy="1477328"/>
          </a:xfrm>
          <a:prstGeom prst="rect">
            <a:avLst/>
          </a:prstGeom>
        </p:spPr>
        <p:txBody>
          <a:bodyPr wrap="square">
            <a:spAutoFit/>
          </a:bodyPr>
          <a:lstStyle/>
          <a:p>
            <a:r>
              <a:rPr lang="en-US" dirty="0"/>
              <a:t>CTR has set up the earning codes and tested these codes in our demo environment and we are ready to set this up in your environment to help you track these leaves. </a:t>
            </a:r>
          </a:p>
          <a:p>
            <a:endParaRPr lang="en-US" dirty="0"/>
          </a:p>
          <a:p>
            <a:r>
              <a:rPr lang="en-US" dirty="0"/>
              <a:t>Let’s learn about how all of this will work in </a:t>
            </a:r>
            <a:r>
              <a:rPr lang="en-US" dirty="0" err="1"/>
              <a:t>iSolved</a:t>
            </a:r>
            <a:r>
              <a:rPr lang="en-US" dirty="0"/>
              <a:t>…</a:t>
            </a:r>
          </a:p>
        </p:txBody>
      </p:sp>
    </p:spTree>
    <p:extLst>
      <p:ext uri="{BB962C8B-B14F-4D97-AF65-F5344CB8AC3E}">
        <p14:creationId xmlns:p14="http://schemas.microsoft.com/office/powerpoint/2010/main" val="168266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971800" y="197116"/>
            <a:ext cx="4876800" cy="553998"/>
          </a:xfrm>
          <a:prstGeom prst="rect">
            <a:avLst/>
          </a:prstGeom>
        </p:spPr>
        <p:txBody>
          <a:bodyPr wrap="square">
            <a:spAutoFit/>
          </a:bodyPr>
          <a:lstStyle/>
          <a:p>
            <a:r>
              <a:rPr lang="en-US" dirty="0"/>
              <a:t>NEW EARNING CODES &amp; Definitions</a:t>
            </a:r>
          </a:p>
          <a:p>
            <a:endParaRPr lang="en-US" sz="1200" dirty="0">
              <a:ea typeface="+mn-lt"/>
              <a:cs typeface="+mn-lt"/>
            </a:endParaRPr>
          </a:p>
        </p:txBody>
      </p:sp>
      <p:sp>
        <p:nvSpPr>
          <p:cNvPr id="7" name="Rectangle 6">
            <a:extLst>
              <a:ext uri="{FF2B5EF4-FFF2-40B4-BE49-F238E27FC236}">
                <a16:creationId xmlns:a16="http://schemas.microsoft.com/office/drawing/2014/main" id="{0A232B73-C25E-4117-BC72-0BEE2416AC3A}"/>
              </a:ext>
            </a:extLst>
          </p:cNvPr>
          <p:cNvSpPr/>
          <p:nvPr/>
        </p:nvSpPr>
        <p:spPr>
          <a:xfrm>
            <a:off x="1371600" y="762000"/>
            <a:ext cx="7391400" cy="4008085"/>
          </a:xfrm>
          <a:prstGeom prst="rect">
            <a:avLst/>
          </a:prstGeom>
        </p:spPr>
        <p:txBody>
          <a:bodyPr wrap="square">
            <a:spAutoFit/>
          </a:bodyPr>
          <a:lstStyle/>
          <a:p>
            <a:pPr>
              <a:lnSpc>
                <a:spcPct val="115000"/>
              </a:lnSpc>
            </a:pPr>
            <a:r>
              <a:rPr lang="en-US" sz="1400" dirty="0">
                <a:latin typeface="Calibri" panose="020F0502020204030204" pitchFamily="34" charset="0"/>
                <a:ea typeface="Calibri" panose="020F0502020204030204" pitchFamily="34" charset="0"/>
                <a:cs typeface="Calibri" panose="020F0502020204030204" pitchFamily="34" charset="0"/>
              </a:rPr>
              <a:t>The legislation defines the Emergency Paid Sick Leave by the type of occurrence and the status of the employee. Full-time employees would be entitled to 80 hours of paid leave. </a:t>
            </a:r>
          </a:p>
          <a:p>
            <a:pPr>
              <a:lnSpc>
                <a:spcPct val="115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latin typeface="Calibri" panose="020F0502020204030204" pitchFamily="34" charset="0"/>
                <a:ea typeface="Calibri" panose="020F0502020204030204" pitchFamily="34" charset="0"/>
                <a:cs typeface="Calibri" panose="020F0502020204030204" pitchFamily="34" charset="0"/>
              </a:rPr>
              <a:t>The legislation requires employers to provide full-time employees with 80 hours of  emergency paid “sick” leave related to the coronavirus (with special rules for part-time employees). The paid sick leave could be used in any of the following circumstances: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b="1" dirty="0">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b="1" dirty="0">
                <a:latin typeface="Calibri" panose="020F0502020204030204" pitchFamily="34" charset="0"/>
                <a:ea typeface="Calibri" panose="020F0502020204030204" pitchFamily="34" charset="0"/>
                <a:cs typeface="Calibri" panose="020F0502020204030204" pitchFamily="34" charset="0"/>
              </a:rPr>
              <a:t>100% of Pay – Full-time Employees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The employee is subject to a federal, state or local quarantine or isolation order related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sz="1400" dirty="0">
                <a:latin typeface="Calibri" panose="020F0502020204030204" pitchFamily="34" charset="0"/>
                <a:ea typeface="Calibri" panose="020F0502020204030204" pitchFamily="34" charset="0"/>
                <a:cs typeface="Calibri" panose="020F0502020204030204" pitchFamily="34" charset="0"/>
              </a:rPr>
              <a:t>to COVID-19.</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The employee has been advised by a healthcare provider to self-quarantine due to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sz="1400" dirty="0">
                <a:latin typeface="Calibri" panose="020F0502020204030204" pitchFamily="34" charset="0"/>
                <a:ea typeface="Calibri" panose="020F0502020204030204" pitchFamily="34" charset="0"/>
                <a:cs typeface="Calibri" panose="020F0502020204030204" pitchFamily="34" charset="0"/>
              </a:rPr>
              <a:t>concerns related to COVID-19.</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The employee is experiencing symptoms of COVID-19 and seeking a medical diagnosis.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Earning Code used for this is: CovSick-EE-100. </a:t>
            </a:r>
          </a:p>
        </p:txBody>
      </p:sp>
    </p:spTree>
    <p:extLst>
      <p:ext uri="{BB962C8B-B14F-4D97-AF65-F5344CB8AC3E}">
        <p14:creationId xmlns:p14="http://schemas.microsoft.com/office/powerpoint/2010/main" val="324513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667000" y="152400"/>
            <a:ext cx="4876800" cy="830997"/>
          </a:xfrm>
          <a:prstGeom prst="rect">
            <a:avLst/>
          </a:prstGeom>
        </p:spPr>
        <p:txBody>
          <a:bodyPr wrap="square">
            <a:spAutoFit/>
          </a:bodyPr>
          <a:lstStyle/>
          <a:p>
            <a:endParaRPr lang="en-US" dirty="0"/>
          </a:p>
          <a:p>
            <a:r>
              <a:rPr lang="en-US" b="1" dirty="0"/>
              <a:t>Entering Hours for Emergency Sick Leave Act</a:t>
            </a:r>
            <a:endParaRPr lang="en-US" dirty="0"/>
          </a:p>
          <a:p>
            <a:endParaRPr lang="en-US" sz="1200" dirty="0">
              <a:ea typeface="+mn-lt"/>
              <a:cs typeface="+mn-lt"/>
            </a:endParaRPr>
          </a:p>
        </p:txBody>
      </p:sp>
      <p:sp>
        <p:nvSpPr>
          <p:cNvPr id="4" name="Rectangle 3">
            <a:extLst>
              <a:ext uri="{FF2B5EF4-FFF2-40B4-BE49-F238E27FC236}">
                <a16:creationId xmlns:a16="http://schemas.microsoft.com/office/drawing/2014/main" id="{7B59DF2B-00F4-4C50-A55B-3FC80FE29CBB}"/>
              </a:ext>
            </a:extLst>
          </p:cNvPr>
          <p:cNvSpPr/>
          <p:nvPr/>
        </p:nvSpPr>
        <p:spPr>
          <a:xfrm>
            <a:off x="1143000" y="1905000"/>
            <a:ext cx="7391400" cy="3453510"/>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COVSick-EE-100</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earning code has been set-up to allow you to enter the sick leave hours in the Time Entry Grid or ITE (Individual Time Entry). Based on the legislation, this earning code has a limit of 80 hours and a dollar limit of $5,110.00 built in.</a:t>
            </a:r>
          </a:p>
          <a:p>
            <a:pPr>
              <a:lnSpc>
                <a:spcPct val="115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Let’s see how this will look on the Time Entry Grid and how it will look for the employee on their paycheck…</a:t>
            </a:r>
          </a:p>
          <a:p>
            <a:pPr>
              <a:lnSpc>
                <a:spcPct val="115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32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286000" y="152400"/>
            <a:ext cx="5257800" cy="830997"/>
          </a:xfrm>
          <a:prstGeom prst="rect">
            <a:avLst/>
          </a:prstGeom>
        </p:spPr>
        <p:txBody>
          <a:bodyPr wrap="square">
            <a:spAutoFit/>
          </a:bodyPr>
          <a:lstStyle/>
          <a:p>
            <a:endParaRPr lang="en-US" dirty="0"/>
          </a:p>
          <a:p>
            <a:r>
              <a:rPr lang="en-US" b="1" dirty="0"/>
              <a:t>Entering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COVSick-EE-100</a:t>
            </a:r>
            <a:r>
              <a:rPr lang="en-US" b="1" dirty="0"/>
              <a:t> Earning Code</a:t>
            </a:r>
            <a:endParaRPr lang="en-US" dirty="0"/>
          </a:p>
          <a:p>
            <a:endParaRPr lang="en-US" sz="1200" dirty="0">
              <a:ea typeface="+mn-lt"/>
              <a:cs typeface="+mn-lt"/>
            </a:endParaRPr>
          </a:p>
        </p:txBody>
      </p:sp>
      <p:pic>
        <p:nvPicPr>
          <p:cNvPr id="5" name="Picture 4">
            <a:extLst>
              <a:ext uri="{FF2B5EF4-FFF2-40B4-BE49-F238E27FC236}">
                <a16:creationId xmlns:a16="http://schemas.microsoft.com/office/drawing/2014/main" id="{66951FE4-887A-4FEC-A7CC-8110BCE1888C}"/>
              </a:ext>
            </a:extLst>
          </p:cNvPr>
          <p:cNvPicPr/>
          <p:nvPr/>
        </p:nvPicPr>
        <p:blipFill>
          <a:blip r:embed="rId3"/>
          <a:stretch>
            <a:fillRect/>
          </a:stretch>
        </p:blipFill>
        <p:spPr>
          <a:xfrm>
            <a:off x="1371600" y="1143000"/>
            <a:ext cx="7315200" cy="4267200"/>
          </a:xfrm>
          <a:prstGeom prst="rect">
            <a:avLst/>
          </a:prstGeom>
        </p:spPr>
      </p:pic>
    </p:spTree>
    <p:extLst>
      <p:ext uri="{BB962C8B-B14F-4D97-AF65-F5344CB8AC3E}">
        <p14:creationId xmlns:p14="http://schemas.microsoft.com/office/powerpoint/2010/main" val="375245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133600" y="457200"/>
            <a:ext cx="5334000" cy="553998"/>
          </a:xfrm>
          <a:prstGeom prst="rect">
            <a:avLst/>
          </a:prstGeom>
        </p:spPr>
        <p:txBody>
          <a:bodyPr wrap="square">
            <a:spAutoFit/>
          </a:bodyPr>
          <a:lstStyle/>
          <a:p>
            <a:r>
              <a:rPr lang="en-US" dirty="0"/>
              <a:t>Earning Code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COVSick-EE-100 </a:t>
            </a:r>
            <a:r>
              <a:rPr lang="en-US" dirty="0"/>
              <a:t>on Employee Paycheck </a:t>
            </a:r>
          </a:p>
          <a:p>
            <a:endParaRPr lang="en-US" sz="1200" dirty="0">
              <a:ea typeface="+mn-lt"/>
              <a:cs typeface="+mn-lt"/>
            </a:endParaRPr>
          </a:p>
        </p:txBody>
      </p:sp>
      <p:pic>
        <p:nvPicPr>
          <p:cNvPr id="4" name="Picture 3">
            <a:extLst>
              <a:ext uri="{FF2B5EF4-FFF2-40B4-BE49-F238E27FC236}">
                <a16:creationId xmlns:a16="http://schemas.microsoft.com/office/drawing/2014/main" id="{2115F078-A55B-4DB2-AB13-0AF163FD727F}"/>
              </a:ext>
            </a:extLst>
          </p:cNvPr>
          <p:cNvPicPr/>
          <p:nvPr/>
        </p:nvPicPr>
        <p:blipFill>
          <a:blip r:embed="rId3"/>
          <a:stretch>
            <a:fillRect/>
          </a:stretch>
        </p:blipFill>
        <p:spPr>
          <a:xfrm>
            <a:off x="1524000" y="1437322"/>
            <a:ext cx="6858000" cy="3983355"/>
          </a:xfrm>
          <a:prstGeom prst="rect">
            <a:avLst/>
          </a:prstGeom>
        </p:spPr>
      </p:pic>
    </p:spTree>
    <p:extLst>
      <p:ext uri="{BB962C8B-B14F-4D97-AF65-F5344CB8AC3E}">
        <p14:creationId xmlns:p14="http://schemas.microsoft.com/office/powerpoint/2010/main" val="206226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971800" y="197116"/>
            <a:ext cx="4876800" cy="553998"/>
          </a:xfrm>
          <a:prstGeom prst="rect">
            <a:avLst/>
          </a:prstGeom>
        </p:spPr>
        <p:txBody>
          <a:bodyPr wrap="square">
            <a:spAutoFit/>
          </a:bodyPr>
          <a:lstStyle/>
          <a:p>
            <a:r>
              <a:rPr lang="en-US" dirty="0"/>
              <a:t>NEW EARNING CODES &amp; Definitions</a:t>
            </a:r>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1676400" y="1143000"/>
            <a:ext cx="7315200" cy="3740896"/>
          </a:xfrm>
          <a:prstGeom prst="rect">
            <a:avLst/>
          </a:prstGeom>
        </p:spPr>
        <p:txBody>
          <a:bodyPr wrap="square">
            <a:spAutoFit/>
          </a:bodyPr>
          <a:lstStyle/>
          <a:p>
            <a:pPr>
              <a:lnSpc>
                <a:spcPct val="115000"/>
              </a:lnSpc>
            </a:pPr>
            <a:r>
              <a:rPr lang="en-US" b="1" dirty="0">
                <a:latin typeface="Calibri" panose="020F0502020204030204" pitchFamily="34" charset="0"/>
                <a:ea typeface="Calibri" panose="020F0502020204030204" pitchFamily="34" charset="0"/>
                <a:cs typeface="Calibri" panose="020F0502020204030204" pitchFamily="34" charset="0"/>
              </a:rPr>
              <a:t>2/3 of Pay – Full-Time Employees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2. The employee is caring for an individual who: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Is subject to a federal, state or local quarantine or isolation order related to COVID-19,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Has been advised by a health care provider to self-quarantine due to concerns related to COVID-19.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The employee is caring for a son or daughter where the school or place of care of the son or daughter has been closed or the childcare provider of such son or daughter is unavailable due to COVID-19 precautions.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earning code used for this is COVSick-Oth-2/3</a:t>
            </a:r>
          </a:p>
        </p:txBody>
      </p:sp>
    </p:spTree>
    <p:extLst>
      <p:ext uri="{BB962C8B-B14F-4D97-AF65-F5344CB8AC3E}">
        <p14:creationId xmlns:p14="http://schemas.microsoft.com/office/powerpoint/2010/main" val="359481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971800" y="197116"/>
            <a:ext cx="4876800" cy="553998"/>
          </a:xfrm>
          <a:prstGeom prst="rect">
            <a:avLst/>
          </a:prstGeom>
        </p:spPr>
        <p:txBody>
          <a:bodyPr wrap="square">
            <a:spAutoFit/>
          </a:bodyPr>
          <a:lstStyle/>
          <a:p>
            <a:r>
              <a:rPr lang="en-US" dirty="0"/>
              <a:t>NEW EARNING CODES &amp; Definitions</a:t>
            </a:r>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1295400" y="1981200"/>
            <a:ext cx="7315200" cy="2431691"/>
          </a:xfrm>
          <a:prstGeom prst="rect">
            <a:avLst/>
          </a:prstGeom>
        </p:spPr>
        <p:txBody>
          <a:bodyPr wrap="square">
            <a:spAutoFit/>
          </a:bodyPr>
          <a:lstStyle/>
          <a:p>
            <a:pPr>
              <a:lnSpc>
                <a:spcPct val="115000"/>
              </a:lnSpc>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COVSick-Oth-2/3</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earning code has been set-up to allow you to enter the sick leave hours in the Time Entry Grid or ITE.  This earning code has a limit of 80 hours and a dollar limit of $2,000.00 built in.</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Let’s see how this will look on the Time Entry Grid and how it will look for the employee on their paycheck…</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1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152400"/>
            <a:ext cx="5562600" cy="830997"/>
          </a:xfrm>
          <a:prstGeom prst="rect">
            <a:avLst/>
          </a:prstGeom>
        </p:spPr>
        <p:txBody>
          <a:bodyPr wrap="square">
            <a:spAutoFit/>
          </a:bodyPr>
          <a:lstStyle/>
          <a:p>
            <a:endParaRPr lang="en-US" dirty="0"/>
          </a:p>
          <a:p>
            <a:r>
              <a:rPr lang="en-US" b="1" dirty="0"/>
              <a:t>Entering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COVSick-Oth-2/3</a:t>
            </a:r>
            <a:r>
              <a:rPr lang="en-US" b="1" dirty="0"/>
              <a:t> for Emergency Sick Leave Act</a:t>
            </a:r>
            <a:endParaRPr lang="en-US" dirty="0"/>
          </a:p>
          <a:p>
            <a:endParaRPr lang="en-US" sz="1200" dirty="0">
              <a:ea typeface="+mn-lt"/>
              <a:cs typeface="+mn-lt"/>
            </a:endParaRPr>
          </a:p>
        </p:txBody>
      </p:sp>
      <p:pic>
        <p:nvPicPr>
          <p:cNvPr id="6" name="Picture 5">
            <a:extLst>
              <a:ext uri="{FF2B5EF4-FFF2-40B4-BE49-F238E27FC236}">
                <a16:creationId xmlns:a16="http://schemas.microsoft.com/office/drawing/2014/main" id="{8A6980FA-677C-4642-AE2D-FC4A455322DF}"/>
              </a:ext>
            </a:extLst>
          </p:cNvPr>
          <p:cNvPicPr/>
          <p:nvPr/>
        </p:nvPicPr>
        <p:blipFill>
          <a:blip r:embed="rId3"/>
          <a:stretch>
            <a:fillRect/>
          </a:stretch>
        </p:blipFill>
        <p:spPr>
          <a:xfrm>
            <a:off x="1219200" y="1981200"/>
            <a:ext cx="7391400" cy="2743200"/>
          </a:xfrm>
          <a:prstGeom prst="rect">
            <a:avLst/>
          </a:prstGeom>
        </p:spPr>
      </p:pic>
    </p:spTree>
    <p:extLst>
      <p:ext uri="{BB962C8B-B14F-4D97-AF65-F5344CB8AC3E}">
        <p14:creationId xmlns:p14="http://schemas.microsoft.com/office/powerpoint/2010/main" val="269959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381000"/>
            <a:ext cx="5638800" cy="553998"/>
          </a:xfrm>
          <a:prstGeom prst="rect">
            <a:avLst/>
          </a:prstGeom>
        </p:spPr>
        <p:txBody>
          <a:bodyPr wrap="square">
            <a:spAutoFit/>
          </a:bodyPr>
          <a:lstStyle/>
          <a:p>
            <a:r>
              <a:rPr lang="en-US" dirty="0"/>
              <a:t>Earning Code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COVSick-Oth-2/3</a:t>
            </a:r>
            <a:r>
              <a:rPr lang="en-US" dirty="0"/>
              <a:t> on Employee Paycheck </a:t>
            </a:r>
          </a:p>
          <a:p>
            <a:endParaRPr lang="en-US" sz="1200" dirty="0">
              <a:ea typeface="+mn-lt"/>
              <a:cs typeface="+mn-lt"/>
            </a:endParaRPr>
          </a:p>
        </p:txBody>
      </p:sp>
      <p:pic>
        <p:nvPicPr>
          <p:cNvPr id="5" name="Picture 4">
            <a:extLst>
              <a:ext uri="{FF2B5EF4-FFF2-40B4-BE49-F238E27FC236}">
                <a16:creationId xmlns:a16="http://schemas.microsoft.com/office/drawing/2014/main" id="{D0EBD953-ED1C-4AFD-8EA3-0C282E273D29}"/>
              </a:ext>
            </a:extLst>
          </p:cNvPr>
          <p:cNvPicPr/>
          <p:nvPr/>
        </p:nvPicPr>
        <p:blipFill>
          <a:blip r:embed="rId3"/>
          <a:stretch>
            <a:fillRect/>
          </a:stretch>
        </p:blipFill>
        <p:spPr>
          <a:xfrm>
            <a:off x="1295400" y="1409700"/>
            <a:ext cx="7239000" cy="4038600"/>
          </a:xfrm>
          <a:prstGeom prst="rect">
            <a:avLst/>
          </a:prstGeom>
        </p:spPr>
      </p:pic>
    </p:spTree>
    <p:extLst>
      <p:ext uri="{BB962C8B-B14F-4D97-AF65-F5344CB8AC3E}">
        <p14:creationId xmlns:p14="http://schemas.microsoft.com/office/powerpoint/2010/main" val="348266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971800" y="197116"/>
            <a:ext cx="4876800" cy="553998"/>
          </a:xfrm>
          <a:prstGeom prst="rect">
            <a:avLst/>
          </a:prstGeom>
        </p:spPr>
        <p:txBody>
          <a:bodyPr wrap="square">
            <a:spAutoFit/>
          </a:bodyPr>
          <a:lstStyle/>
          <a:p>
            <a:r>
              <a:rPr lang="en-US" dirty="0"/>
              <a:t>NEW EARNING CODES &amp; Definitions</a:t>
            </a:r>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1676400" y="1143000"/>
            <a:ext cx="7315200" cy="2926699"/>
          </a:xfrm>
          <a:prstGeom prst="rect">
            <a:avLst/>
          </a:prstGeom>
        </p:spPr>
        <p:txBody>
          <a:bodyPr wrap="square">
            <a:spAutoFit/>
          </a:bodyPr>
          <a:lstStyle/>
          <a:p>
            <a:r>
              <a:rPr lang="en-US" b="1" dirty="0"/>
              <a:t>Part-Time Employees </a:t>
            </a:r>
            <a:endParaRPr lang="en-US" dirty="0"/>
          </a:p>
          <a:p>
            <a:r>
              <a:rPr lang="en-US" dirty="0"/>
              <a:t>3. Part-time employees are entitled to “a number of hours equal to the number of hours that such employee works on average, over a 2-week period.” The paid circumstances are the same for Full Time employees.</a:t>
            </a:r>
          </a:p>
          <a:p>
            <a:pPr lvl="0"/>
            <a:r>
              <a:rPr lang="en-US" dirty="0"/>
              <a:t>A Report Writer report could be used to determine average hours for part time employees</a:t>
            </a:r>
            <a:r>
              <a:rPr lang="en-US"/>
              <a:t>. </a:t>
            </a:r>
            <a:endParaRPr lang="en-US" dirty="0">
              <a:highlight>
                <a:srgbClr val="FFFF00"/>
              </a:highlight>
            </a:endParaRPr>
          </a:p>
          <a:p>
            <a:pPr lvl="0"/>
            <a:endParaRPr lang="en-US" dirty="0"/>
          </a:p>
          <a:p>
            <a:r>
              <a:rPr lang="en-US" b="1" dirty="0"/>
              <a:t>Leave Employee’s Own Care-100% pay</a:t>
            </a:r>
          </a:p>
          <a:p>
            <a:pPr indent="457200">
              <a:lnSpc>
                <a:spcPct val="115000"/>
              </a:lnSpc>
            </a:pP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earning code used for this is COVSick-EE-100</a:t>
            </a:r>
          </a:p>
        </p:txBody>
      </p:sp>
    </p:spTree>
    <p:extLst>
      <p:ext uri="{BB962C8B-B14F-4D97-AF65-F5344CB8AC3E}">
        <p14:creationId xmlns:p14="http://schemas.microsoft.com/office/powerpoint/2010/main" val="398745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3841853" y="381000"/>
            <a:ext cx="1987082" cy="646331"/>
          </a:xfrm>
          <a:prstGeom prst="rect">
            <a:avLst/>
          </a:prstGeom>
        </p:spPr>
        <p:txBody>
          <a:bodyPr wrap="none">
            <a:spAutoFit/>
          </a:bodyPr>
          <a:lstStyle/>
          <a:p>
            <a:pPr algn="ctr"/>
            <a:r>
              <a:rPr lang="en-US" b="1" cap="all" dirty="0">
                <a:solidFill>
                  <a:srgbClr val="000000"/>
                </a:solidFill>
                <a:latin typeface="Calibri" panose="020F0502020204030204" pitchFamily="34" charset="0"/>
              </a:rPr>
              <a:t>TODAY’s WEBINAR</a:t>
            </a:r>
          </a:p>
          <a:p>
            <a:pPr algn="ctr"/>
            <a:endParaRPr lang="en-US" dirty="0"/>
          </a:p>
        </p:txBody>
      </p:sp>
      <p:sp>
        <p:nvSpPr>
          <p:cNvPr id="3" name="Rectangle 2">
            <a:extLst>
              <a:ext uri="{FF2B5EF4-FFF2-40B4-BE49-F238E27FC236}">
                <a16:creationId xmlns:a16="http://schemas.microsoft.com/office/drawing/2014/main" id="{E8946A4D-44B7-45AD-B2BF-3F5684196F10}"/>
              </a:ext>
            </a:extLst>
          </p:cNvPr>
          <p:cNvSpPr/>
          <p:nvPr/>
        </p:nvSpPr>
        <p:spPr>
          <a:xfrm>
            <a:off x="1447800" y="1009746"/>
            <a:ext cx="7162800" cy="2862322"/>
          </a:xfrm>
          <a:prstGeom prst="rect">
            <a:avLst/>
          </a:prstGeom>
        </p:spPr>
        <p:txBody>
          <a:bodyPr wrap="square">
            <a:spAutoFit/>
          </a:bodyPr>
          <a:lstStyle/>
          <a:p>
            <a:r>
              <a:rPr lang="en-US" i="1" dirty="0">
                <a:latin typeface="Calibri" panose="020F0502020204030204" pitchFamily="34" charset="0"/>
                <a:cs typeface="Calibri" panose="020F0502020204030204" pitchFamily="34" charset="0"/>
              </a:rPr>
              <a:t>Some Housekeeping Items:</a:t>
            </a:r>
          </a:p>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All participants have been placed on mute.</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All registrants will receive a follow up e-mail with a link to the recorded webinar and any training documentation.</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This training is intended for educational and informational purposes. We hope that you will learn a lot today but the information should not be construed as legal advice. </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If you have any questions or want to request training, please e-mail </a:t>
            </a:r>
            <a:r>
              <a:rPr lang="en-US" dirty="0">
                <a:latin typeface="Calibri" panose="020F0502020204030204" pitchFamily="34" charset="0"/>
                <a:cs typeface="Calibri" panose="020F0502020204030204" pitchFamily="34" charset="0"/>
                <a:hlinkClick r:id="rId3"/>
              </a:rPr>
              <a:t>training@ctrhcm.com</a:t>
            </a:r>
            <a:r>
              <a:rPr lang="en-US"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3DC17E59-513C-4952-AE0C-9BDA8847C6CA}"/>
              </a:ext>
            </a:extLst>
          </p:cNvPr>
          <p:cNvSpPr txBox="1"/>
          <p:nvPr/>
        </p:nvSpPr>
        <p:spPr>
          <a:xfrm>
            <a:off x="1143000" y="4648200"/>
            <a:ext cx="8001000" cy="646331"/>
          </a:xfrm>
          <a:prstGeom prst="rect">
            <a:avLst/>
          </a:prstGeom>
          <a:noFill/>
        </p:spPr>
        <p:txBody>
          <a:bodyPr wrap="square" rtlCol="0">
            <a:spAutoFit/>
          </a:bodyPr>
          <a:lstStyle/>
          <a:p>
            <a:r>
              <a:rPr lang="en-US" dirty="0"/>
              <a:t>Today’s Presenters: </a:t>
            </a:r>
          </a:p>
          <a:p>
            <a:r>
              <a:rPr lang="en-US" dirty="0"/>
              <a:t>Kara Stivason, </a:t>
            </a:r>
            <a:r>
              <a:rPr lang="en-US" i="1" dirty="0"/>
              <a:t>CTR Trainer </a:t>
            </a:r>
            <a:r>
              <a:rPr lang="en-US" dirty="0"/>
              <a:t>&amp; Margie Hayden, </a:t>
            </a:r>
            <a:r>
              <a:rPr lang="en-US" i="1" dirty="0"/>
              <a:t>CTR Customer Support Manager</a:t>
            </a:r>
          </a:p>
        </p:txBody>
      </p:sp>
    </p:spTree>
    <p:extLst>
      <p:ext uri="{BB962C8B-B14F-4D97-AF65-F5344CB8AC3E}">
        <p14:creationId xmlns:p14="http://schemas.microsoft.com/office/powerpoint/2010/main" val="378117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971800" y="197116"/>
            <a:ext cx="4876800" cy="553998"/>
          </a:xfrm>
          <a:prstGeom prst="rect">
            <a:avLst/>
          </a:prstGeom>
        </p:spPr>
        <p:txBody>
          <a:bodyPr wrap="square">
            <a:spAutoFit/>
          </a:bodyPr>
          <a:lstStyle/>
          <a:p>
            <a:r>
              <a:rPr lang="en-US" dirty="0"/>
              <a:t>NEW EARNING CODES &amp; Definitions</a:t>
            </a:r>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838200" y="1929901"/>
            <a:ext cx="8001000" cy="2031325"/>
          </a:xfrm>
          <a:prstGeom prst="rect">
            <a:avLst/>
          </a:prstGeom>
        </p:spPr>
        <p:txBody>
          <a:bodyPr wrap="square">
            <a:spAutoFit/>
          </a:bodyPr>
          <a:lstStyle/>
          <a:p>
            <a:r>
              <a:rPr lang="en-US" dirty="0"/>
              <a:t>The </a:t>
            </a:r>
            <a:r>
              <a:rPr lang="en-US" b="1" dirty="0"/>
              <a:t>COVSick-EE-100</a:t>
            </a:r>
            <a:r>
              <a:rPr lang="en-US" dirty="0"/>
              <a:t> earning code has been set-up to allow you to enter the sick leave hours in the Time Entry Grid or ITE.  This earning code has the ability for you to enter an override to the Annual Hours Limit to reflect the average hours for the part time employee and a dollar limit of $5,110.00 built in.</a:t>
            </a:r>
          </a:p>
          <a:p>
            <a:endParaRPr lang="en-US" dirty="0"/>
          </a:p>
          <a:p>
            <a:endParaRPr lang="en-US" dirty="0"/>
          </a:p>
          <a:p>
            <a:r>
              <a:rPr lang="en-US" dirty="0"/>
              <a:t>Let’s see how this looks in </a:t>
            </a:r>
            <a:r>
              <a:rPr lang="en-US" dirty="0" err="1"/>
              <a:t>iSolved</a:t>
            </a:r>
            <a:endParaRPr lang="en-US" dirty="0"/>
          </a:p>
        </p:txBody>
      </p:sp>
    </p:spTree>
    <p:extLst>
      <p:ext uri="{BB962C8B-B14F-4D97-AF65-F5344CB8AC3E}">
        <p14:creationId xmlns:p14="http://schemas.microsoft.com/office/powerpoint/2010/main" val="222917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590800" y="354568"/>
            <a:ext cx="4876800" cy="553998"/>
          </a:xfrm>
          <a:prstGeom prst="rect">
            <a:avLst/>
          </a:prstGeom>
        </p:spPr>
        <p:txBody>
          <a:bodyPr wrap="square">
            <a:spAutoFit/>
          </a:bodyPr>
          <a:lstStyle/>
          <a:p>
            <a:r>
              <a:rPr lang="en-US" dirty="0"/>
              <a:t>Earning Code </a:t>
            </a:r>
            <a:r>
              <a:rPr lang="en-US" b="1" dirty="0">
                <a:solidFill>
                  <a:srgbClr val="FF0000"/>
                </a:solidFill>
              </a:rPr>
              <a:t>COVSick-EE-100</a:t>
            </a:r>
            <a:r>
              <a:rPr lang="en-US" b="1" dirty="0"/>
              <a:t> as an Override</a:t>
            </a:r>
            <a:endParaRPr lang="en-US" dirty="0"/>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1524000" y="1219200"/>
            <a:ext cx="8001000" cy="923330"/>
          </a:xfrm>
          <a:prstGeom prst="rect">
            <a:avLst/>
          </a:prstGeom>
        </p:spPr>
        <p:txBody>
          <a:bodyPr wrap="square">
            <a:spAutoFit/>
          </a:bodyPr>
          <a:lstStyle/>
          <a:p>
            <a:r>
              <a:rPr lang="en-US" dirty="0"/>
              <a:t>To enter the Override, you would navigate to the Employee Management &gt; Employee Pay &gt; Earnings screen for the employee. </a:t>
            </a:r>
          </a:p>
          <a:p>
            <a:endParaRPr lang="en-US" dirty="0"/>
          </a:p>
        </p:txBody>
      </p:sp>
      <p:pic>
        <p:nvPicPr>
          <p:cNvPr id="4" name="Picture 3">
            <a:extLst>
              <a:ext uri="{FF2B5EF4-FFF2-40B4-BE49-F238E27FC236}">
                <a16:creationId xmlns:a16="http://schemas.microsoft.com/office/drawing/2014/main" id="{6ED7B60E-FDF3-4A2D-B373-22FD0E8D405B}"/>
              </a:ext>
            </a:extLst>
          </p:cNvPr>
          <p:cNvPicPr/>
          <p:nvPr/>
        </p:nvPicPr>
        <p:blipFill>
          <a:blip r:embed="rId3"/>
          <a:stretch>
            <a:fillRect/>
          </a:stretch>
        </p:blipFill>
        <p:spPr>
          <a:xfrm>
            <a:off x="1524000" y="2209800"/>
            <a:ext cx="7010400" cy="3276600"/>
          </a:xfrm>
          <a:prstGeom prst="rect">
            <a:avLst/>
          </a:prstGeom>
        </p:spPr>
      </p:pic>
    </p:spTree>
    <p:extLst>
      <p:ext uri="{BB962C8B-B14F-4D97-AF65-F5344CB8AC3E}">
        <p14:creationId xmlns:p14="http://schemas.microsoft.com/office/powerpoint/2010/main" val="179473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152400"/>
            <a:ext cx="5562600" cy="830997"/>
          </a:xfrm>
          <a:prstGeom prst="rect">
            <a:avLst/>
          </a:prstGeom>
        </p:spPr>
        <p:txBody>
          <a:bodyPr wrap="square">
            <a:spAutoFit/>
          </a:bodyPr>
          <a:lstStyle/>
          <a:p>
            <a:endParaRPr lang="en-US" dirty="0"/>
          </a:p>
          <a:p>
            <a:r>
              <a:rPr lang="en-US" b="1" dirty="0"/>
              <a:t>Entering </a:t>
            </a:r>
            <a:r>
              <a:rPr lang="en-US" b="1" dirty="0">
                <a:solidFill>
                  <a:srgbClr val="FF0000"/>
                </a:solidFill>
              </a:rPr>
              <a:t>COVSick-EE-100</a:t>
            </a:r>
            <a:r>
              <a:rPr lang="en-US" b="1" dirty="0"/>
              <a:t> for Emergency Sick Leave Act</a:t>
            </a:r>
            <a:endParaRPr lang="en-US" dirty="0"/>
          </a:p>
          <a:p>
            <a:endParaRPr lang="en-US" sz="1200" dirty="0">
              <a:ea typeface="+mn-lt"/>
              <a:cs typeface="+mn-lt"/>
            </a:endParaRPr>
          </a:p>
        </p:txBody>
      </p:sp>
      <p:pic>
        <p:nvPicPr>
          <p:cNvPr id="4" name="Picture 3">
            <a:extLst>
              <a:ext uri="{FF2B5EF4-FFF2-40B4-BE49-F238E27FC236}">
                <a16:creationId xmlns:a16="http://schemas.microsoft.com/office/drawing/2014/main" id="{633A63D0-C246-41DB-8972-B0215096674B}"/>
              </a:ext>
            </a:extLst>
          </p:cNvPr>
          <p:cNvPicPr/>
          <p:nvPr/>
        </p:nvPicPr>
        <p:blipFill>
          <a:blip r:embed="rId3"/>
          <a:stretch>
            <a:fillRect/>
          </a:stretch>
        </p:blipFill>
        <p:spPr>
          <a:xfrm>
            <a:off x="1219200" y="1524000"/>
            <a:ext cx="7543800" cy="3353118"/>
          </a:xfrm>
          <a:prstGeom prst="rect">
            <a:avLst/>
          </a:prstGeom>
        </p:spPr>
      </p:pic>
    </p:spTree>
    <p:extLst>
      <p:ext uri="{BB962C8B-B14F-4D97-AF65-F5344CB8AC3E}">
        <p14:creationId xmlns:p14="http://schemas.microsoft.com/office/powerpoint/2010/main" val="16882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381000"/>
            <a:ext cx="5638800" cy="553998"/>
          </a:xfrm>
          <a:prstGeom prst="rect">
            <a:avLst/>
          </a:prstGeom>
        </p:spPr>
        <p:txBody>
          <a:bodyPr wrap="square">
            <a:spAutoFit/>
          </a:bodyPr>
          <a:lstStyle/>
          <a:p>
            <a:r>
              <a:rPr lang="en-US" dirty="0"/>
              <a:t>Earning Code </a:t>
            </a:r>
            <a:r>
              <a:rPr lang="en-US" b="1" dirty="0">
                <a:solidFill>
                  <a:srgbClr val="FF0000"/>
                </a:solidFill>
              </a:rPr>
              <a:t>COVSick-EE-100</a:t>
            </a:r>
            <a:r>
              <a:rPr lang="en-US" dirty="0"/>
              <a:t> on Employee Paycheck </a:t>
            </a:r>
          </a:p>
          <a:p>
            <a:endParaRPr lang="en-US" sz="1200" dirty="0">
              <a:ea typeface="+mn-lt"/>
              <a:cs typeface="+mn-lt"/>
            </a:endParaRPr>
          </a:p>
        </p:txBody>
      </p:sp>
      <p:pic>
        <p:nvPicPr>
          <p:cNvPr id="4" name="Picture 3">
            <a:extLst>
              <a:ext uri="{FF2B5EF4-FFF2-40B4-BE49-F238E27FC236}">
                <a16:creationId xmlns:a16="http://schemas.microsoft.com/office/drawing/2014/main" id="{F4BBD725-1B72-4AA5-B528-924FE93EFE67}"/>
              </a:ext>
            </a:extLst>
          </p:cNvPr>
          <p:cNvPicPr/>
          <p:nvPr/>
        </p:nvPicPr>
        <p:blipFill>
          <a:blip r:embed="rId3"/>
          <a:stretch>
            <a:fillRect/>
          </a:stretch>
        </p:blipFill>
        <p:spPr>
          <a:xfrm>
            <a:off x="1447800" y="1219200"/>
            <a:ext cx="7162800" cy="4185603"/>
          </a:xfrm>
          <a:prstGeom prst="rect">
            <a:avLst/>
          </a:prstGeom>
        </p:spPr>
      </p:pic>
    </p:spTree>
    <p:extLst>
      <p:ext uri="{BB962C8B-B14F-4D97-AF65-F5344CB8AC3E}">
        <p14:creationId xmlns:p14="http://schemas.microsoft.com/office/powerpoint/2010/main" val="496595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667000" y="457200"/>
            <a:ext cx="4876800" cy="553998"/>
          </a:xfrm>
          <a:prstGeom prst="rect">
            <a:avLst/>
          </a:prstGeom>
        </p:spPr>
        <p:txBody>
          <a:bodyPr wrap="square">
            <a:spAutoFit/>
          </a:bodyPr>
          <a:lstStyle/>
          <a:p>
            <a:r>
              <a:rPr lang="en-US" dirty="0"/>
              <a:t>NEW EARNING CODES &amp; Definitions</a:t>
            </a:r>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838200" y="1929901"/>
            <a:ext cx="8001000" cy="2585323"/>
          </a:xfrm>
          <a:prstGeom prst="rect">
            <a:avLst/>
          </a:prstGeom>
        </p:spPr>
        <p:txBody>
          <a:bodyPr wrap="square">
            <a:spAutoFit/>
          </a:bodyPr>
          <a:lstStyle/>
          <a:p>
            <a:r>
              <a:rPr lang="en-US" b="1" dirty="0"/>
              <a:t>Leave Caring for another person-2/3 pay</a:t>
            </a:r>
          </a:p>
          <a:p>
            <a:endParaRPr lang="en-US" dirty="0"/>
          </a:p>
          <a:p>
            <a:r>
              <a:rPr lang="en-US" dirty="0"/>
              <a:t>The </a:t>
            </a:r>
            <a:r>
              <a:rPr lang="en-US" b="1" dirty="0"/>
              <a:t>COVSick-Oth-2/3</a:t>
            </a:r>
            <a:r>
              <a:rPr lang="en-US" dirty="0"/>
              <a:t> earning code has been set-up to allow you to enter the sick leave hours in the Time Entry Grid or ITE.  This earning code has the ability for you to enter an override to the Annual Hours Limit to reflect the average hours for the part time employee and a dollar limit of $5,110.00 built in.</a:t>
            </a:r>
          </a:p>
          <a:p>
            <a:endParaRPr lang="en-US" dirty="0"/>
          </a:p>
          <a:p>
            <a:endParaRPr lang="en-US" dirty="0"/>
          </a:p>
          <a:p>
            <a:r>
              <a:rPr lang="en-US" dirty="0"/>
              <a:t>Let’s see how this looks in </a:t>
            </a:r>
            <a:r>
              <a:rPr lang="en-US" dirty="0" err="1"/>
              <a:t>iSolved</a:t>
            </a:r>
            <a:endParaRPr lang="en-US" dirty="0"/>
          </a:p>
        </p:txBody>
      </p:sp>
    </p:spTree>
    <p:extLst>
      <p:ext uri="{BB962C8B-B14F-4D97-AF65-F5344CB8AC3E}">
        <p14:creationId xmlns:p14="http://schemas.microsoft.com/office/powerpoint/2010/main" val="19473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590800" y="354568"/>
            <a:ext cx="4876800" cy="553998"/>
          </a:xfrm>
          <a:prstGeom prst="rect">
            <a:avLst/>
          </a:prstGeom>
        </p:spPr>
        <p:txBody>
          <a:bodyPr wrap="square">
            <a:spAutoFit/>
          </a:bodyPr>
          <a:lstStyle/>
          <a:p>
            <a:r>
              <a:rPr lang="en-US" dirty="0"/>
              <a:t>Earning Code </a:t>
            </a:r>
            <a:r>
              <a:rPr lang="en-US" b="1" dirty="0">
                <a:solidFill>
                  <a:srgbClr val="FF0000"/>
                </a:solidFill>
              </a:rPr>
              <a:t>COVSick-Oth-2/3</a:t>
            </a:r>
            <a:r>
              <a:rPr lang="en-US" b="1" dirty="0"/>
              <a:t> as an Override</a:t>
            </a:r>
            <a:endParaRPr lang="en-US" dirty="0"/>
          </a:p>
          <a:p>
            <a:endParaRPr lang="en-US" sz="1200" dirty="0">
              <a:ea typeface="+mn-lt"/>
              <a:cs typeface="+mn-lt"/>
            </a:endParaRPr>
          </a:p>
        </p:txBody>
      </p:sp>
      <p:sp>
        <p:nvSpPr>
          <p:cNvPr id="2" name="Rectangle 1">
            <a:extLst>
              <a:ext uri="{FF2B5EF4-FFF2-40B4-BE49-F238E27FC236}">
                <a16:creationId xmlns:a16="http://schemas.microsoft.com/office/drawing/2014/main" id="{01F69AD5-1D68-4A11-B23B-2B41B3543820}"/>
              </a:ext>
            </a:extLst>
          </p:cNvPr>
          <p:cNvSpPr/>
          <p:nvPr/>
        </p:nvSpPr>
        <p:spPr>
          <a:xfrm>
            <a:off x="1524000" y="1219200"/>
            <a:ext cx="8001000" cy="923330"/>
          </a:xfrm>
          <a:prstGeom prst="rect">
            <a:avLst/>
          </a:prstGeom>
        </p:spPr>
        <p:txBody>
          <a:bodyPr wrap="square">
            <a:spAutoFit/>
          </a:bodyPr>
          <a:lstStyle/>
          <a:p>
            <a:r>
              <a:rPr lang="en-US" dirty="0"/>
              <a:t>To enter the Override, you would navigate to the Employee Management &gt; Employee Pay &gt; Earnings screen for the employee. </a:t>
            </a:r>
          </a:p>
          <a:p>
            <a:endParaRPr lang="en-US" dirty="0"/>
          </a:p>
        </p:txBody>
      </p:sp>
      <p:pic>
        <p:nvPicPr>
          <p:cNvPr id="5" name="Picture 4">
            <a:extLst>
              <a:ext uri="{FF2B5EF4-FFF2-40B4-BE49-F238E27FC236}">
                <a16:creationId xmlns:a16="http://schemas.microsoft.com/office/drawing/2014/main" id="{9178509A-B030-44C4-9F21-58DE6D2392E3}"/>
              </a:ext>
            </a:extLst>
          </p:cNvPr>
          <p:cNvPicPr/>
          <p:nvPr/>
        </p:nvPicPr>
        <p:blipFill>
          <a:blip r:embed="rId3"/>
          <a:stretch>
            <a:fillRect/>
          </a:stretch>
        </p:blipFill>
        <p:spPr>
          <a:xfrm>
            <a:off x="1524000" y="2128765"/>
            <a:ext cx="7391400" cy="3388995"/>
          </a:xfrm>
          <a:prstGeom prst="rect">
            <a:avLst/>
          </a:prstGeom>
        </p:spPr>
      </p:pic>
    </p:spTree>
    <p:extLst>
      <p:ext uri="{BB962C8B-B14F-4D97-AF65-F5344CB8AC3E}">
        <p14:creationId xmlns:p14="http://schemas.microsoft.com/office/powerpoint/2010/main" val="400884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152400"/>
            <a:ext cx="5562600" cy="830997"/>
          </a:xfrm>
          <a:prstGeom prst="rect">
            <a:avLst/>
          </a:prstGeom>
        </p:spPr>
        <p:txBody>
          <a:bodyPr wrap="square">
            <a:spAutoFit/>
          </a:bodyPr>
          <a:lstStyle/>
          <a:p>
            <a:endParaRPr lang="en-US" dirty="0"/>
          </a:p>
          <a:p>
            <a:r>
              <a:rPr lang="en-US" b="1" dirty="0"/>
              <a:t>Entering </a:t>
            </a:r>
            <a:r>
              <a:rPr lang="en-US" b="1" dirty="0">
                <a:solidFill>
                  <a:srgbClr val="FF0000"/>
                </a:solidFill>
              </a:rPr>
              <a:t>COVSick-Oth-2/3 </a:t>
            </a:r>
            <a:r>
              <a:rPr lang="en-US" b="1" dirty="0"/>
              <a:t>for Emergency Sick Leave Act</a:t>
            </a:r>
            <a:endParaRPr lang="en-US" dirty="0"/>
          </a:p>
          <a:p>
            <a:endParaRPr lang="en-US" sz="1200" dirty="0">
              <a:ea typeface="+mn-lt"/>
              <a:cs typeface="+mn-lt"/>
            </a:endParaRPr>
          </a:p>
        </p:txBody>
      </p:sp>
      <p:pic>
        <p:nvPicPr>
          <p:cNvPr id="6" name="Picture 5">
            <a:extLst>
              <a:ext uri="{FF2B5EF4-FFF2-40B4-BE49-F238E27FC236}">
                <a16:creationId xmlns:a16="http://schemas.microsoft.com/office/drawing/2014/main" id="{3FD3414F-9FCA-4AB3-8796-D40314B7B8E6}"/>
              </a:ext>
            </a:extLst>
          </p:cNvPr>
          <p:cNvPicPr/>
          <p:nvPr/>
        </p:nvPicPr>
        <p:blipFill>
          <a:blip r:embed="rId3"/>
          <a:stretch>
            <a:fillRect/>
          </a:stretch>
        </p:blipFill>
        <p:spPr>
          <a:xfrm>
            <a:off x="1447800" y="1752600"/>
            <a:ext cx="7239000" cy="3581400"/>
          </a:xfrm>
          <a:prstGeom prst="rect">
            <a:avLst/>
          </a:prstGeom>
        </p:spPr>
      </p:pic>
    </p:spTree>
    <p:extLst>
      <p:ext uri="{BB962C8B-B14F-4D97-AF65-F5344CB8AC3E}">
        <p14:creationId xmlns:p14="http://schemas.microsoft.com/office/powerpoint/2010/main" val="106114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381000"/>
            <a:ext cx="5638800" cy="553998"/>
          </a:xfrm>
          <a:prstGeom prst="rect">
            <a:avLst/>
          </a:prstGeom>
        </p:spPr>
        <p:txBody>
          <a:bodyPr wrap="square">
            <a:spAutoFit/>
          </a:bodyPr>
          <a:lstStyle/>
          <a:p>
            <a:r>
              <a:rPr lang="en-US" dirty="0"/>
              <a:t>Earning Code </a:t>
            </a:r>
            <a:r>
              <a:rPr lang="en-US" b="1" dirty="0">
                <a:solidFill>
                  <a:srgbClr val="FF0000"/>
                </a:solidFill>
              </a:rPr>
              <a:t>COVSick-Oth-2/3</a:t>
            </a:r>
            <a:r>
              <a:rPr lang="en-US" dirty="0"/>
              <a:t> on Employee Paycheck </a:t>
            </a:r>
          </a:p>
          <a:p>
            <a:endParaRPr lang="en-US" sz="1200" dirty="0">
              <a:ea typeface="+mn-lt"/>
              <a:cs typeface="+mn-lt"/>
            </a:endParaRPr>
          </a:p>
        </p:txBody>
      </p:sp>
      <p:pic>
        <p:nvPicPr>
          <p:cNvPr id="5" name="Picture 4">
            <a:extLst>
              <a:ext uri="{FF2B5EF4-FFF2-40B4-BE49-F238E27FC236}">
                <a16:creationId xmlns:a16="http://schemas.microsoft.com/office/drawing/2014/main" id="{8E5C580A-AD9F-42C0-8B07-684A7CDC150B}"/>
              </a:ext>
            </a:extLst>
          </p:cNvPr>
          <p:cNvPicPr/>
          <p:nvPr/>
        </p:nvPicPr>
        <p:blipFill>
          <a:blip r:embed="rId3"/>
          <a:stretch>
            <a:fillRect/>
          </a:stretch>
        </p:blipFill>
        <p:spPr>
          <a:xfrm>
            <a:off x="1752600" y="1295400"/>
            <a:ext cx="6858000" cy="3935730"/>
          </a:xfrm>
          <a:prstGeom prst="rect">
            <a:avLst/>
          </a:prstGeom>
        </p:spPr>
      </p:pic>
    </p:spTree>
    <p:extLst>
      <p:ext uri="{BB962C8B-B14F-4D97-AF65-F5344CB8AC3E}">
        <p14:creationId xmlns:p14="http://schemas.microsoft.com/office/powerpoint/2010/main" val="139489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981200" y="381000"/>
            <a:ext cx="5638800" cy="553998"/>
          </a:xfrm>
          <a:prstGeom prst="rect">
            <a:avLst/>
          </a:prstGeom>
        </p:spPr>
        <p:txBody>
          <a:bodyPr wrap="square">
            <a:spAutoFit/>
          </a:bodyPr>
          <a:lstStyle/>
          <a:p>
            <a:r>
              <a:rPr lang="en-US" dirty="0"/>
              <a:t>Using the Time Entry Grid instead of ITE </a:t>
            </a:r>
          </a:p>
          <a:p>
            <a:endParaRPr lang="en-US" sz="1200" dirty="0">
              <a:ea typeface="+mn-lt"/>
              <a:cs typeface="+mn-lt"/>
            </a:endParaRPr>
          </a:p>
        </p:txBody>
      </p:sp>
      <p:pic>
        <p:nvPicPr>
          <p:cNvPr id="4" name="Picture 3">
            <a:extLst>
              <a:ext uri="{FF2B5EF4-FFF2-40B4-BE49-F238E27FC236}">
                <a16:creationId xmlns:a16="http://schemas.microsoft.com/office/drawing/2014/main" id="{24390B30-2E6F-4A00-AE00-104E4A14DE1D}"/>
              </a:ext>
            </a:extLst>
          </p:cNvPr>
          <p:cNvPicPr/>
          <p:nvPr/>
        </p:nvPicPr>
        <p:blipFill>
          <a:blip r:embed="rId3"/>
          <a:stretch>
            <a:fillRect/>
          </a:stretch>
        </p:blipFill>
        <p:spPr>
          <a:xfrm>
            <a:off x="1524000" y="1454467"/>
            <a:ext cx="6858000" cy="3949065"/>
          </a:xfrm>
          <a:prstGeom prst="rect">
            <a:avLst/>
          </a:prstGeom>
        </p:spPr>
      </p:pic>
      <p:sp>
        <p:nvSpPr>
          <p:cNvPr id="2" name="Rectangle 1">
            <a:extLst>
              <a:ext uri="{FF2B5EF4-FFF2-40B4-BE49-F238E27FC236}">
                <a16:creationId xmlns:a16="http://schemas.microsoft.com/office/drawing/2014/main" id="{11609EC3-56B5-4066-9AAE-75132A12D252}"/>
              </a:ext>
            </a:extLst>
          </p:cNvPr>
          <p:cNvSpPr/>
          <p:nvPr/>
        </p:nvSpPr>
        <p:spPr>
          <a:xfrm>
            <a:off x="3276600" y="5486400"/>
            <a:ext cx="5105400" cy="1029256"/>
          </a:xfrm>
          <a:prstGeom prst="rect">
            <a:avLst/>
          </a:prstGeom>
        </p:spPr>
        <p:txBody>
          <a:bodyPr wrap="square">
            <a:spAutoFit/>
          </a:bodyPr>
          <a:lstStyle/>
          <a:p>
            <a:pPr>
              <a:lnSpc>
                <a:spcPct val="115000"/>
              </a:lnSpc>
              <a:spcAft>
                <a:spcPts val="1000"/>
              </a:spcAft>
            </a:pPr>
            <a:r>
              <a:rPr lang="en-US" i="1" dirty="0">
                <a:latin typeface="Calibri" panose="020F0502020204030204" pitchFamily="34" charset="0"/>
                <a:ea typeface="Calibri" panose="020F0502020204030204" pitchFamily="34" charset="0"/>
                <a:cs typeface="Times New Roman" panose="02020603050405020304" pitchFamily="18" charset="0"/>
              </a:rPr>
              <a:t>We can also assist you with creating a Time Import file in Excel and the hours can be imported from a spreadsheet.</a:t>
            </a:r>
          </a:p>
        </p:txBody>
      </p:sp>
    </p:spTree>
    <p:extLst>
      <p:ext uri="{BB962C8B-B14F-4D97-AF65-F5344CB8AC3E}">
        <p14:creationId xmlns:p14="http://schemas.microsoft.com/office/powerpoint/2010/main" val="4247014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C775CF-EF5F-4A61-9F24-48FC48149191}"/>
              </a:ext>
            </a:extLst>
          </p:cNvPr>
          <p:cNvSpPr/>
          <p:nvPr/>
        </p:nvSpPr>
        <p:spPr>
          <a:xfrm>
            <a:off x="1219200" y="838200"/>
            <a:ext cx="8001000" cy="4843827"/>
          </a:xfrm>
          <a:prstGeom prst="rect">
            <a:avLst/>
          </a:prstGeom>
        </p:spPr>
        <p:txBody>
          <a:bodyPr wrap="square">
            <a:spAutoFit/>
          </a:bodyPr>
          <a:lstStyle/>
          <a:p>
            <a:pPr algn="ctr">
              <a:lnSpc>
                <a:spcPct val="115000"/>
              </a:lnSpc>
              <a:spcAft>
                <a:spcPts val="1000"/>
              </a:spcAft>
            </a:pPr>
            <a:r>
              <a:rPr lang="en-US" sz="1400" b="1" u="sng" dirty="0">
                <a:latin typeface="Calibri" panose="020F0502020204030204" pitchFamily="34" charset="0"/>
                <a:ea typeface="Calibri" panose="020F0502020204030204" pitchFamily="34" charset="0"/>
                <a:cs typeface="Times New Roman" panose="02020603050405020304" pitchFamily="18" charset="0"/>
              </a:rPr>
              <a:t>Entering Absences and Hours - Emergency Family and Medical Leave Expansion Act – FMLA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The legislation defines the Temporary FMLA requirements for any affected by COVID-19 as: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800"/>
              </a:lnSpc>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The legislation would require employers with fewer than 500 employees to provide up to 12 weeks of job-protected leave, ten weeks of which would be paid.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Leave would be for “qualifying need related to a public health emergency.”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Qualifying need is defined as to mean “the employee is unable to work (or telework) due to a need for leave to care for the son or daughter under 18 years of age of such employee if the school [meaning a primary or secondary school only] or place of care has been closed, or the child care provider of such son or daughter is unavailable, due to a public health emergency.”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A “public health emergency” is then defined to mean “an emergency with respect to COVID-19 declared by a Federal, State, or local authority.”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The leave applies to employees who have been employed for at least 30 calendar days, rather than the 12-month period under the current FMLA.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The first 10 days for which an employee takes leave could be unpaid leave, or the employee could choose to substitute any accrued vacation, personal or sick leave (including in certain instances the emergency paid “sick” leave described below).</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800"/>
              </a:lnSpc>
              <a:spcBef>
                <a:spcPts val="0"/>
              </a:spcBef>
              <a:spcAft>
                <a:spcPts val="0"/>
              </a:spcAft>
              <a:buFont typeface="Wingdings" panose="05000000000000000000" pitchFamily="2" charset="2"/>
              <a:buChar char=""/>
            </a:pPr>
            <a:r>
              <a:rPr lang="en-US" sz="1400" dirty="0">
                <a:solidFill>
                  <a:srgbClr val="111111"/>
                </a:solidFill>
                <a:latin typeface="Calibri" panose="020F0502020204030204" pitchFamily="34" charset="0"/>
                <a:ea typeface="Times New Roman" panose="02020603050405020304" pitchFamily="18" charset="0"/>
                <a:cs typeface="Calibri" panose="020F0502020204030204" pitchFamily="34" charset="0"/>
              </a:rPr>
              <a:t>After the initial 10 days, the employer would be required to provide paid leave based on an amount that is not less than two-thirds of an employee’s regular rate of pay and the number of hours the employee would otherwise be normally scheduled to work.</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42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191521" y="381000"/>
            <a:ext cx="1287724"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AGENDA</a:t>
            </a:r>
          </a:p>
          <a:p>
            <a:pPr algn="ctr"/>
            <a:endParaRPr lang="en-US" dirty="0"/>
          </a:p>
        </p:txBody>
      </p:sp>
      <p:sp>
        <p:nvSpPr>
          <p:cNvPr id="2" name="Rectangle 1">
            <a:extLst>
              <a:ext uri="{FF2B5EF4-FFF2-40B4-BE49-F238E27FC236}">
                <a16:creationId xmlns:a16="http://schemas.microsoft.com/office/drawing/2014/main" id="{B6160959-B9AE-4FC6-8236-BDEFA3C90936}"/>
              </a:ext>
            </a:extLst>
          </p:cNvPr>
          <p:cNvSpPr/>
          <p:nvPr/>
        </p:nvSpPr>
        <p:spPr>
          <a:xfrm>
            <a:off x="1676400" y="838200"/>
            <a:ext cx="7305989" cy="3539430"/>
          </a:xfrm>
          <a:prstGeom prst="rect">
            <a:avLst/>
          </a:prstGeom>
        </p:spPr>
        <p:txBody>
          <a:bodyPr wrap="square">
            <a:spAutoFit/>
          </a:bodyPr>
          <a:lstStyle/>
          <a:p>
            <a:endParaRPr lang="en-US" sz="3200" dirty="0">
              <a:latin typeface="Calibri" panose="020F0502020204030204" pitchFamily="34" charset="0"/>
              <a:ea typeface="Calibri" panose="020F0502020204030204" pitchFamily="34" charset="0"/>
            </a:endParaRPr>
          </a:p>
          <a:p>
            <a:r>
              <a:rPr lang="en-US" sz="3200"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H.R 6201(FFCRA) Recap </a:t>
            </a:r>
          </a:p>
          <a:p>
            <a:pPr marR="0" lvl="0">
              <a:spcBef>
                <a:spcPts val="0"/>
              </a:spcBef>
              <a:spcAft>
                <a:spcPts val="0"/>
              </a:spcAft>
            </a:pPr>
            <a:r>
              <a:rPr lang="en-US" sz="1600" dirty="0">
                <a:latin typeface="Calibri" panose="020F0502020204030204" pitchFamily="34" charset="0"/>
                <a:ea typeface="Times New Roman" panose="02020603050405020304" pitchFamily="18" charset="0"/>
              </a:rPr>
              <a:t>(if you attended Tuesday’s webinar, this will be a repeat/review for you but bear with us as most of those on today’s webinar did not see this.)</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Earning Codes &amp; Tracking </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CTR Prep</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Times New Roman" panose="02020603050405020304" pitchFamily="18" charset="0"/>
              </a:rPr>
              <a:t>Your Part</a:t>
            </a:r>
          </a:p>
        </p:txBody>
      </p:sp>
    </p:spTree>
    <p:extLst>
      <p:ext uri="{BB962C8B-B14F-4D97-AF65-F5344CB8AC3E}">
        <p14:creationId xmlns:p14="http://schemas.microsoft.com/office/powerpoint/2010/main" val="2238745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7CC06-7308-493F-9288-FCEAB20D3C5B}"/>
              </a:ext>
            </a:extLst>
          </p:cNvPr>
          <p:cNvSpPr/>
          <p:nvPr/>
        </p:nvSpPr>
        <p:spPr>
          <a:xfrm>
            <a:off x="990600" y="1640177"/>
            <a:ext cx="7772400" cy="2303451"/>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FMLA COVID</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earning code has been set-up to allow you to enter the FMLA </a:t>
            </a:r>
            <a:r>
              <a:rPr lang="en-US" dirty="0" err="1">
                <a:latin typeface="Calibri" panose="020F0502020204030204" pitchFamily="34" charset="0"/>
                <a:ea typeface="Calibri" panose="020F0502020204030204" pitchFamily="34" charset="0"/>
                <a:cs typeface="Times New Roman" panose="02020603050405020304" pitchFamily="18" charset="0"/>
              </a:rPr>
              <a:t>Covid</a:t>
            </a:r>
            <a:r>
              <a:rPr lang="en-US" dirty="0">
                <a:latin typeface="Calibri" panose="020F0502020204030204" pitchFamily="34" charset="0"/>
                <a:ea typeface="Calibri" panose="020F0502020204030204" pitchFamily="34" charset="0"/>
                <a:cs typeface="Times New Roman" panose="02020603050405020304" pitchFamily="18" charset="0"/>
              </a:rPr>
              <a:t> leave hours in the Time Entry Grid, ITE or as absences if you are using Time.  The hourly rate of pay is calculated at 2/3 (.6667).  This earning code has the ability for you to enter an override to the hourly rate at the employee level if you needed and has an aggregate limit of $10,000 built in.  We can work with you set-up the absence policy to track the FMLA – reach out to your Support Representative.</a:t>
            </a:r>
          </a:p>
        </p:txBody>
      </p:sp>
    </p:spTree>
    <p:extLst>
      <p:ext uri="{BB962C8B-B14F-4D97-AF65-F5344CB8AC3E}">
        <p14:creationId xmlns:p14="http://schemas.microsoft.com/office/powerpoint/2010/main" val="3604041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7CC06-7308-493F-9288-FCEAB20D3C5B}"/>
              </a:ext>
            </a:extLst>
          </p:cNvPr>
          <p:cNvSpPr/>
          <p:nvPr/>
        </p:nvSpPr>
        <p:spPr>
          <a:xfrm>
            <a:off x="1447800" y="1828800"/>
            <a:ext cx="7772400" cy="2303451"/>
          </a:xfrm>
          <a:prstGeom prst="rect">
            <a:avLst/>
          </a:prstGeom>
        </p:spPr>
        <p:txBody>
          <a:bodyPr wrap="square">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FMLA COVID</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earning code has been set-up to allow you to enter the FMLA </a:t>
            </a:r>
            <a:r>
              <a:rPr lang="en-US" dirty="0" err="1">
                <a:latin typeface="Calibri" panose="020F0502020204030204" pitchFamily="34" charset="0"/>
                <a:ea typeface="Calibri" panose="020F0502020204030204" pitchFamily="34" charset="0"/>
                <a:cs typeface="Times New Roman" panose="02020603050405020304" pitchFamily="18" charset="0"/>
              </a:rPr>
              <a:t>Covid</a:t>
            </a:r>
            <a:r>
              <a:rPr lang="en-US" dirty="0">
                <a:latin typeface="Calibri" panose="020F0502020204030204" pitchFamily="34" charset="0"/>
                <a:ea typeface="Calibri" panose="020F0502020204030204" pitchFamily="34" charset="0"/>
                <a:cs typeface="Times New Roman" panose="02020603050405020304" pitchFamily="18" charset="0"/>
              </a:rPr>
              <a:t> leave hours in the Time Entry Grid, ITE or as absences if you are using Time.  The hourly rate of pay is calculated at 2/3 (.6667).  This earning code has the ability for you to enter an override to the hourly rate at the employee level if you needed and has an aggregate limit of $10,000 built in.  We can work with you set-up the absence policy to track the FMLA – reach out to your Support Representative.</a:t>
            </a:r>
          </a:p>
        </p:txBody>
      </p:sp>
      <p:sp>
        <p:nvSpPr>
          <p:cNvPr id="2" name="Rectangle 1">
            <a:extLst>
              <a:ext uri="{FF2B5EF4-FFF2-40B4-BE49-F238E27FC236}">
                <a16:creationId xmlns:a16="http://schemas.microsoft.com/office/drawing/2014/main" id="{B908A740-8BD4-40D8-B7F4-305CD123127F}"/>
              </a:ext>
            </a:extLst>
          </p:cNvPr>
          <p:cNvSpPr/>
          <p:nvPr/>
        </p:nvSpPr>
        <p:spPr>
          <a:xfrm>
            <a:off x="4038600" y="152400"/>
            <a:ext cx="4572000" cy="646331"/>
          </a:xfrm>
          <a:prstGeom prst="rect">
            <a:avLst/>
          </a:prstGeom>
        </p:spPr>
        <p:txBody>
          <a:bodyPr>
            <a:spAutoFit/>
          </a:bodyPr>
          <a:lstStyle/>
          <a:p>
            <a:endParaRPr lang="en-US" dirty="0"/>
          </a:p>
          <a:p>
            <a:r>
              <a:rPr lang="en-US" b="1" dirty="0"/>
              <a:t>Entering </a:t>
            </a:r>
            <a:r>
              <a:rPr lang="en-US" b="1" dirty="0">
                <a:solidFill>
                  <a:srgbClr val="FF0000"/>
                </a:solidFill>
              </a:rPr>
              <a:t>FMLA COVID</a:t>
            </a:r>
            <a:endParaRPr lang="en-US" dirty="0"/>
          </a:p>
        </p:txBody>
      </p:sp>
    </p:spTree>
    <p:extLst>
      <p:ext uri="{BB962C8B-B14F-4D97-AF65-F5344CB8AC3E}">
        <p14:creationId xmlns:p14="http://schemas.microsoft.com/office/powerpoint/2010/main" val="292740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2667000" y="76200"/>
            <a:ext cx="5562600" cy="830997"/>
          </a:xfrm>
          <a:prstGeom prst="rect">
            <a:avLst/>
          </a:prstGeom>
        </p:spPr>
        <p:txBody>
          <a:bodyPr wrap="square">
            <a:spAutoFit/>
          </a:bodyPr>
          <a:lstStyle/>
          <a:p>
            <a:endParaRPr lang="en-US" dirty="0"/>
          </a:p>
          <a:p>
            <a:r>
              <a:rPr lang="en-US" b="1" dirty="0"/>
              <a:t>Entering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FMLA COVID</a:t>
            </a:r>
            <a:r>
              <a:rPr lang="en-US" b="1" dirty="0">
                <a:solidFill>
                  <a:srgbClr val="FF0000"/>
                </a:solidFill>
              </a:rPr>
              <a:t> </a:t>
            </a:r>
            <a:r>
              <a:rPr lang="en-US" b="1" dirty="0"/>
              <a:t>for on the ITE</a:t>
            </a:r>
            <a:endParaRPr lang="en-US" dirty="0"/>
          </a:p>
          <a:p>
            <a:endParaRPr lang="en-US" sz="1200" dirty="0">
              <a:ea typeface="+mn-lt"/>
              <a:cs typeface="+mn-lt"/>
            </a:endParaRPr>
          </a:p>
        </p:txBody>
      </p:sp>
      <p:pic>
        <p:nvPicPr>
          <p:cNvPr id="4" name="Picture 3">
            <a:extLst>
              <a:ext uri="{FF2B5EF4-FFF2-40B4-BE49-F238E27FC236}">
                <a16:creationId xmlns:a16="http://schemas.microsoft.com/office/drawing/2014/main" id="{CD81E557-51FC-435E-A8A8-CDC18264F545}"/>
              </a:ext>
            </a:extLst>
          </p:cNvPr>
          <p:cNvPicPr/>
          <p:nvPr/>
        </p:nvPicPr>
        <p:blipFill>
          <a:blip r:embed="rId3"/>
          <a:stretch>
            <a:fillRect/>
          </a:stretch>
        </p:blipFill>
        <p:spPr>
          <a:xfrm>
            <a:off x="1219200" y="1905000"/>
            <a:ext cx="7160260" cy="3200400"/>
          </a:xfrm>
          <a:prstGeom prst="rect">
            <a:avLst/>
          </a:prstGeom>
        </p:spPr>
      </p:pic>
    </p:spTree>
    <p:extLst>
      <p:ext uri="{BB962C8B-B14F-4D97-AF65-F5344CB8AC3E}">
        <p14:creationId xmlns:p14="http://schemas.microsoft.com/office/powerpoint/2010/main" val="1915167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B3794E0-17D2-4FA0-B6A7-BC9B1A84E7A8}"/>
              </a:ext>
            </a:extLst>
          </p:cNvPr>
          <p:cNvSpPr>
            <a:spLocks noChangeArrowheads="1"/>
          </p:cNvSpPr>
          <p:nvPr/>
        </p:nvSpPr>
        <p:spPr bwMode="auto">
          <a:xfrm>
            <a:off x="1524000" y="1143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Absences</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Example of entering the employee absences using the absence code – FMLA-COVID.</a:t>
            </a:r>
            <a:endParaRPr kumimoji="0" lang="en-US" altLang="en-US"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4">
            <a:extLst>
              <a:ext uri="{FF2B5EF4-FFF2-40B4-BE49-F238E27FC236}">
                <a16:creationId xmlns:a16="http://schemas.microsoft.com/office/drawing/2014/main" id="{9B81E951-662A-44B5-89A6-74BCA8889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862763"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13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9A3891-93BD-4F79-A6E6-CAE303FC76FD}"/>
              </a:ext>
            </a:extLst>
          </p:cNvPr>
          <p:cNvSpPr>
            <a:spLocks noChangeArrowheads="1"/>
          </p:cNvSpPr>
          <p:nvPr/>
        </p:nvSpPr>
        <p:spPr bwMode="auto">
          <a:xfrm>
            <a:off x="1447800" y="13650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Here is what the employee’s paycheck looks like</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6">
            <a:extLst>
              <a:ext uri="{FF2B5EF4-FFF2-40B4-BE49-F238E27FC236}">
                <a16:creationId xmlns:a16="http://schemas.microsoft.com/office/drawing/2014/main" id="{2EC4A409-25B8-459A-848F-BCAD53986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7387626"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4979C58-AF00-405E-8DE8-93590077A1EB}"/>
              </a:ext>
            </a:extLst>
          </p:cNvPr>
          <p:cNvSpPr>
            <a:spLocks noChangeArrowheads="1"/>
          </p:cNvSpPr>
          <p:nvPr/>
        </p:nvSpPr>
        <p:spPr bwMode="auto">
          <a:xfrm>
            <a:off x="1447800" y="3929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00406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82BDD7-37AB-4BD7-AB5A-0937E53E9C78}"/>
              </a:ext>
            </a:extLst>
          </p:cNvPr>
          <p:cNvSpPr/>
          <p:nvPr/>
        </p:nvSpPr>
        <p:spPr>
          <a:xfrm>
            <a:off x="1295400" y="2362200"/>
            <a:ext cx="7696200" cy="3046988"/>
          </a:xfrm>
          <a:prstGeom prst="rect">
            <a:avLst/>
          </a:prstGeom>
        </p:spPr>
        <p:txBody>
          <a:bodyPr wrap="square">
            <a:spAutoFit/>
          </a:bodyPr>
          <a:lstStyle/>
          <a:p>
            <a:r>
              <a:rPr lang="en-US" sz="3200" dirty="0">
                <a:solidFill>
                  <a:srgbClr val="002060"/>
                </a:solidFill>
                <a:latin typeface="Calibri" panose="020F0502020204030204" pitchFamily="34" charset="0"/>
                <a:cs typeface="Calibri" panose="020F0502020204030204" pitchFamily="34" charset="0"/>
              </a:rPr>
              <a:t>CTR is committed to giving you REAL-LIFE, REAL-TIME answers. We know there is an abundance of resources out there and while we want to provide updated information to you, it’s important we are constantly giving you answers to the ones you need the most. </a:t>
            </a:r>
            <a:endParaRPr lang="en-US" sz="3200" dirty="0">
              <a:latin typeface="Calibri" panose="020F0502020204030204" pitchFamily="34" charset="0"/>
              <a:cs typeface="Calibri" panose="020F0502020204030204" pitchFamily="34" charset="0"/>
            </a:endParaRPr>
          </a:p>
        </p:txBody>
      </p:sp>
      <p:pic>
        <p:nvPicPr>
          <p:cNvPr id="1026" name="Picture 2" descr="Image result for we are here for you">
            <a:extLst>
              <a:ext uri="{FF2B5EF4-FFF2-40B4-BE49-F238E27FC236}">
                <a16:creationId xmlns:a16="http://schemas.microsoft.com/office/drawing/2014/main" id="{B0CB9C48-91AB-41BF-B522-A8419A24C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
            <a:ext cx="3771900" cy="2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57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9CB6D0-8E5F-4A9A-96B3-A7F9C323CB30}"/>
              </a:ext>
            </a:extLst>
          </p:cNvPr>
          <p:cNvSpPr/>
          <p:nvPr/>
        </p:nvSpPr>
        <p:spPr>
          <a:xfrm>
            <a:off x="1066800" y="1066800"/>
            <a:ext cx="7924800" cy="4154984"/>
          </a:xfrm>
          <a:prstGeom prst="rect">
            <a:avLst/>
          </a:prstGeom>
        </p:spPr>
        <p:txBody>
          <a:bodyPr wrap="square">
            <a:spAutoFit/>
          </a:bodyPr>
          <a:lstStyle/>
          <a:p>
            <a:endParaRPr lang="en-US" b="1" dirty="0">
              <a:ea typeface="+mn-lt"/>
              <a:cs typeface="+mn-lt"/>
            </a:endParaRPr>
          </a:p>
          <a:p>
            <a:r>
              <a:rPr lang="en-US" b="1" dirty="0">
                <a:ea typeface="+mn-lt"/>
                <a:cs typeface="+mn-lt"/>
              </a:rPr>
              <a:t>VISIT OUR COVID-19 Information Center where we are providing answers to your questions, keeping you updated and posting our webinars-click </a:t>
            </a:r>
            <a:r>
              <a:rPr lang="en-US" b="1" dirty="0">
                <a:ea typeface="+mn-lt"/>
                <a:cs typeface="+mn-lt"/>
                <a:hlinkClick r:id="rId3"/>
              </a:rPr>
              <a:t>here</a:t>
            </a:r>
            <a:r>
              <a:rPr lang="en-US" b="1" dirty="0">
                <a:ea typeface="+mn-lt"/>
                <a:cs typeface="+mn-lt"/>
              </a:rPr>
              <a:t>. </a:t>
            </a:r>
          </a:p>
          <a:p>
            <a:pPr algn="ctr"/>
            <a:endParaRPr lang="en-US" b="1" dirty="0">
              <a:ea typeface="+mn-lt"/>
              <a:cs typeface="+mn-lt"/>
            </a:endParaRPr>
          </a:p>
          <a:p>
            <a:pPr algn="ctr"/>
            <a:endParaRPr lang="en-US" b="1" dirty="0">
              <a:ea typeface="+mn-lt"/>
              <a:cs typeface="+mn-lt"/>
            </a:endParaRPr>
          </a:p>
          <a:p>
            <a:pPr algn="ctr"/>
            <a:endParaRPr lang="en-US" b="1" u="sng" dirty="0">
              <a:ea typeface="+mn-lt"/>
              <a:cs typeface="+mn-lt"/>
            </a:endParaRPr>
          </a:p>
          <a:p>
            <a:pPr algn="ctr"/>
            <a:r>
              <a:rPr lang="en-US" sz="1400" b="1" u="sng" dirty="0">
                <a:ea typeface="+mn-lt"/>
                <a:cs typeface="+mn-lt"/>
              </a:rPr>
              <a:t>Upcoming Webinars (to register, visit our COVID-19 Information Center)</a:t>
            </a:r>
          </a:p>
          <a:p>
            <a:endParaRPr lang="en-US" sz="1400" dirty="0"/>
          </a:p>
          <a:p>
            <a:r>
              <a:rPr lang="en-US" sz="1400" b="1" u="sng" dirty="0"/>
              <a:t>COVID-19: Our Most Pressing Legal Questions Answered: </a:t>
            </a:r>
            <a:r>
              <a:rPr lang="en-US" sz="1400" dirty="0"/>
              <a:t>In this webinar, CTR will be joined by Special Guest Speaker, Attorney Valerie Faeth. Together, we will review the answers to the most-pressing legal questions we have received. To learn more about our guest speaker, please </a:t>
            </a:r>
            <a:r>
              <a:rPr lang="en-US" sz="1400" dirty="0">
                <a:hlinkClick r:id="rId4"/>
              </a:rPr>
              <a:t>click here.</a:t>
            </a:r>
            <a:r>
              <a:rPr lang="en-US" sz="1400" dirty="0"/>
              <a:t> </a:t>
            </a:r>
          </a:p>
          <a:p>
            <a:endParaRPr lang="en-US" sz="1400" dirty="0"/>
          </a:p>
          <a:p>
            <a:r>
              <a:rPr lang="en-US" sz="1400" b="1" u="sng" dirty="0"/>
              <a:t>COVID-19: Our Most Pressing HR Questions Answered: </a:t>
            </a:r>
            <a:r>
              <a:rPr lang="en-US" sz="1400" dirty="0"/>
              <a:t>In this webinar, CTR will be joined by Special Guest Speaker, </a:t>
            </a:r>
            <a:r>
              <a:rPr lang="en-US" sz="1400" dirty="0" err="1"/>
              <a:t>AcuityHR</a:t>
            </a:r>
            <a:r>
              <a:rPr lang="en-US" sz="1400" dirty="0"/>
              <a:t> President Bob </a:t>
            </a:r>
            <a:r>
              <a:rPr lang="en-US" sz="1400" dirty="0" err="1"/>
              <a:t>Floerak</a:t>
            </a:r>
            <a:r>
              <a:rPr lang="en-US" sz="1400" dirty="0"/>
              <a:t>. Together we will review the answers to the most-pressing HR questions we have received. To learn more about our guest speaker, please </a:t>
            </a:r>
            <a:r>
              <a:rPr lang="en-US" sz="1400" dirty="0">
                <a:hlinkClick r:id="rId5"/>
              </a:rPr>
              <a:t>click here</a:t>
            </a:r>
            <a:r>
              <a:rPr lang="en-US" sz="1400" dirty="0"/>
              <a:t>.  </a:t>
            </a:r>
          </a:p>
          <a:p>
            <a:pPr algn="ctr"/>
            <a:endParaRPr lang="en-US" b="1" dirty="0">
              <a:ea typeface="+mn-lt"/>
              <a:cs typeface="+mn-lt"/>
            </a:endParaRPr>
          </a:p>
          <a:p>
            <a:endParaRPr lang="en-US" sz="1200" dirty="0">
              <a:ea typeface="+mn-lt"/>
              <a:cs typeface="+mn-lt"/>
            </a:endParaRPr>
          </a:p>
        </p:txBody>
      </p:sp>
    </p:spTree>
    <p:extLst>
      <p:ext uri="{BB962C8B-B14F-4D97-AF65-F5344CB8AC3E}">
        <p14:creationId xmlns:p14="http://schemas.microsoft.com/office/powerpoint/2010/main" val="282501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8F3349-6DB8-4B40-9E92-B588374BFA68}"/>
              </a:ext>
            </a:extLst>
          </p:cNvPr>
          <p:cNvPicPr/>
          <p:nvPr/>
        </p:nvPicPr>
        <p:blipFill>
          <a:blip r:embed="rId3"/>
          <a:stretch>
            <a:fillRect/>
          </a:stretch>
        </p:blipFill>
        <p:spPr>
          <a:xfrm>
            <a:off x="990600" y="1676400"/>
            <a:ext cx="7848600" cy="3352800"/>
          </a:xfrm>
          <a:prstGeom prst="rect">
            <a:avLst/>
          </a:prstGeom>
        </p:spPr>
      </p:pic>
      <p:sp>
        <p:nvSpPr>
          <p:cNvPr id="3" name="Rectangle 2">
            <a:extLst>
              <a:ext uri="{FF2B5EF4-FFF2-40B4-BE49-F238E27FC236}">
                <a16:creationId xmlns:a16="http://schemas.microsoft.com/office/drawing/2014/main" id="{0FAC9817-D644-49AC-8268-10830FC8CD2A}"/>
              </a:ext>
            </a:extLst>
          </p:cNvPr>
          <p:cNvSpPr/>
          <p:nvPr/>
        </p:nvSpPr>
        <p:spPr>
          <a:xfrm>
            <a:off x="3352800" y="304800"/>
            <a:ext cx="2574294" cy="523220"/>
          </a:xfrm>
          <a:prstGeom prst="rect">
            <a:avLst/>
          </a:prstGeom>
        </p:spPr>
        <p:txBody>
          <a:bodyPr wrap="none">
            <a:spAutoFit/>
          </a:bodyPr>
          <a:lstStyle/>
          <a:p>
            <a:pPr algn="ctr"/>
            <a:r>
              <a:rPr lang="en-US" sz="2800" b="1" cap="all" dirty="0" err="1">
                <a:solidFill>
                  <a:srgbClr val="000000"/>
                </a:solidFill>
                <a:latin typeface="Calibri" panose="020F0502020204030204" pitchFamily="34" charset="0"/>
              </a:rPr>
              <a:t>h.R</a:t>
            </a:r>
            <a:r>
              <a:rPr lang="en-US" sz="2800" b="1" cap="all" dirty="0">
                <a:solidFill>
                  <a:srgbClr val="000000"/>
                </a:solidFill>
                <a:latin typeface="Calibri" panose="020F0502020204030204" pitchFamily="34" charset="0"/>
              </a:rPr>
              <a:t> 6201 recap</a:t>
            </a:r>
          </a:p>
        </p:txBody>
      </p:sp>
    </p:spTree>
    <p:extLst>
      <p:ext uri="{BB962C8B-B14F-4D97-AF65-F5344CB8AC3E}">
        <p14:creationId xmlns:p14="http://schemas.microsoft.com/office/powerpoint/2010/main" val="117409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2576669" y="381000"/>
            <a:ext cx="4517455"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Emergency paid sick leave act</a:t>
            </a:r>
          </a:p>
          <a:p>
            <a:pPr algn="ctr"/>
            <a:endParaRPr lang="en-US" dirty="0"/>
          </a:p>
        </p:txBody>
      </p:sp>
      <p:pic>
        <p:nvPicPr>
          <p:cNvPr id="2" name="Picture 1">
            <a:extLst>
              <a:ext uri="{FF2B5EF4-FFF2-40B4-BE49-F238E27FC236}">
                <a16:creationId xmlns:a16="http://schemas.microsoft.com/office/drawing/2014/main" id="{7785B4F5-55EE-4C84-BE4C-601F46027597}"/>
              </a:ext>
            </a:extLst>
          </p:cNvPr>
          <p:cNvPicPr>
            <a:picLocks noChangeAspect="1"/>
          </p:cNvPicPr>
          <p:nvPr/>
        </p:nvPicPr>
        <p:blipFill>
          <a:blip r:embed="rId3"/>
          <a:stretch>
            <a:fillRect/>
          </a:stretch>
        </p:blipFill>
        <p:spPr>
          <a:xfrm>
            <a:off x="1447800" y="990600"/>
            <a:ext cx="7281548" cy="4505101"/>
          </a:xfrm>
          <a:prstGeom prst="rect">
            <a:avLst/>
          </a:prstGeom>
        </p:spPr>
      </p:pic>
    </p:spTree>
    <p:extLst>
      <p:ext uri="{BB962C8B-B14F-4D97-AF65-F5344CB8AC3E}">
        <p14:creationId xmlns:p14="http://schemas.microsoft.com/office/powerpoint/2010/main" val="97694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2576669" y="381000"/>
            <a:ext cx="4517455" cy="738664"/>
          </a:xfrm>
          <a:prstGeom prst="rect">
            <a:avLst/>
          </a:prstGeom>
        </p:spPr>
        <p:txBody>
          <a:bodyPr wrap="none">
            <a:spAutoFit/>
          </a:bodyPr>
          <a:lstStyle/>
          <a:p>
            <a:pPr algn="ctr"/>
            <a:r>
              <a:rPr lang="en-US" sz="2400" b="1" cap="all" dirty="0">
                <a:solidFill>
                  <a:srgbClr val="000000"/>
                </a:solidFill>
                <a:latin typeface="Calibri" panose="020F0502020204030204" pitchFamily="34" charset="0"/>
              </a:rPr>
              <a:t>Emergency paid sick leave act</a:t>
            </a:r>
          </a:p>
          <a:p>
            <a:pPr algn="ctr"/>
            <a:endParaRPr lang="en-US" dirty="0"/>
          </a:p>
        </p:txBody>
      </p:sp>
      <p:sp>
        <p:nvSpPr>
          <p:cNvPr id="3" name="Rectangle 2">
            <a:extLst>
              <a:ext uri="{FF2B5EF4-FFF2-40B4-BE49-F238E27FC236}">
                <a16:creationId xmlns:a16="http://schemas.microsoft.com/office/drawing/2014/main" id="{B1088F38-6128-4A8D-8EA8-FB5381C0B5AD}"/>
              </a:ext>
            </a:extLst>
          </p:cNvPr>
          <p:cNvSpPr/>
          <p:nvPr/>
        </p:nvSpPr>
        <p:spPr>
          <a:xfrm>
            <a:off x="1143000" y="1295400"/>
            <a:ext cx="7772400" cy="923330"/>
          </a:xfrm>
          <a:prstGeom prst="rect">
            <a:avLst/>
          </a:prstGeom>
        </p:spPr>
        <p:txBody>
          <a:bodyPr wrap="square">
            <a:spAutoFit/>
          </a:bodyPr>
          <a:lstStyle/>
          <a:p>
            <a:r>
              <a:rPr lang="en-US" dirty="0"/>
              <a:t>In General.—An employer shall provide to each employee employed by the employer paid sick time to the extent that the employee is unable to work (or telework) due to a need for leave because:</a:t>
            </a:r>
          </a:p>
        </p:txBody>
      </p:sp>
      <p:sp>
        <p:nvSpPr>
          <p:cNvPr id="4" name="Rectangle 3">
            <a:extLst>
              <a:ext uri="{FF2B5EF4-FFF2-40B4-BE49-F238E27FC236}">
                <a16:creationId xmlns:a16="http://schemas.microsoft.com/office/drawing/2014/main" id="{6F4A5B57-C2A9-47D0-A996-01EF14D59EF8}"/>
              </a:ext>
            </a:extLst>
          </p:cNvPr>
          <p:cNvSpPr/>
          <p:nvPr/>
        </p:nvSpPr>
        <p:spPr>
          <a:xfrm>
            <a:off x="533400" y="2394466"/>
            <a:ext cx="8458200" cy="1615827"/>
          </a:xfrm>
          <a:prstGeom prst="rect">
            <a:avLst/>
          </a:prstGeom>
        </p:spPr>
        <p:txBody>
          <a:bodyPr wrap="square">
            <a:spAutoFit/>
          </a:bodyPr>
          <a:lstStyle/>
          <a:p>
            <a:r>
              <a:rPr lang="en-US" sz="1100" dirty="0"/>
              <a:t>(1)	The employee is subject to a Federal, State, or local quarantine or isolation order related to COVID–19.</a:t>
            </a:r>
          </a:p>
          <a:p>
            <a:r>
              <a:rPr lang="en-US" sz="1100" dirty="0"/>
              <a:t>(2)	The employee has been advised by a health care provider to self-quarantine due to concerns related to COVID–19.</a:t>
            </a:r>
          </a:p>
          <a:p>
            <a:r>
              <a:rPr lang="en-US" sz="1100" dirty="0"/>
              <a:t>(3)	The employee is experiencing symptoms of COVID–19 and seeking a medical diagnosis.</a:t>
            </a:r>
          </a:p>
          <a:p>
            <a:r>
              <a:rPr lang="en-US" sz="1100" dirty="0"/>
              <a:t>(4)	The employee is caring for an individual who is subject to an order as described in subparagraph (1) or has been advised 	as described in paragraph (2).</a:t>
            </a:r>
          </a:p>
          <a:p>
            <a:r>
              <a:rPr lang="en-US" sz="1100" dirty="0"/>
              <a:t>(5)	The employee is caring for a son or daughter of such employee if the school or place of care of the son or daughter	has been closed, or the childcare provider of such son or daughter is unavailable, due to COVID–19 precautions.</a:t>
            </a:r>
          </a:p>
          <a:p>
            <a:r>
              <a:rPr lang="en-US" sz="1100" dirty="0"/>
              <a:t>(6)	The employee is experiencing any other substantially similar condition speciﬁed by the Secretary of Health and Human 	Services in consultation with the Secretary of the Treasury and the Secretary of Labor.</a:t>
            </a:r>
          </a:p>
        </p:txBody>
      </p:sp>
    </p:spTree>
    <p:extLst>
      <p:ext uri="{BB962C8B-B14F-4D97-AF65-F5344CB8AC3E}">
        <p14:creationId xmlns:p14="http://schemas.microsoft.com/office/powerpoint/2010/main" val="338937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2015083" y="381000"/>
            <a:ext cx="5640647" cy="677108"/>
          </a:xfrm>
          <a:prstGeom prst="rect">
            <a:avLst/>
          </a:prstGeom>
        </p:spPr>
        <p:txBody>
          <a:bodyPr wrap="none">
            <a:spAutoFit/>
          </a:bodyPr>
          <a:lstStyle/>
          <a:p>
            <a:pPr algn="ctr"/>
            <a:r>
              <a:rPr lang="en-US" sz="2000" b="1" cap="all" dirty="0">
                <a:solidFill>
                  <a:srgbClr val="000000"/>
                </a:solidFill>
                <a:latin typeface="Calibri" panose="020F0502020204030204" pitchFamily="34" charset="0"/>
              </a:rPr>
              <a:t>EMERGENCY FAMILY &amp; MEDICAL LEAVE EXPANSION</a:t>
            </a:r>
          </a:p>
          <a:p>
            <a:pPr algn="ctr"/>
            <a:endParaRPr lang="en-US" dirty="0"/>
          </a:p>
        </p:txBody>
      </p:sp>
      <p:pic>
        <p:nvPicPr>
          <p:cNvPr id="2" name="Picture 1">
            <a:extLst>
              <a:ext uri="{FF2B5EF4-FFF2-40B4-BE49-F238E27FC236}">
                <a16:creationId xmlns:a16="http://schemas.microsoft.com/office/drawing/2014/main" id="{821E674C-34D6-4172-83C2-BBD43F80A47E}"/>
              </a:ext>
            </a:extLst>
          </p:cNvPr>
          <p:cNvPicPr>
            <a:picLocks noChangeAspect="1"/>
          </p:cNvPicPr>
          <p:nvPr/>
        </p:nvPicPr>
        <p:blipFill>
          <a:blip r:embed="rId3"/>
          <a:stretch>
            <a:fillRect/>
          </a:stretch>
        </p:blipFill>
        <p:spPr>
          <a:xfrm>
            <a:off x="2286000" y="1119664"/>
            <a:ext cx="6058468" cy="4912728"/>
          </a:xfrm>
          <a:prstGeom prst="rect">
            <a:avLst/>
          </a:prstGeom>
        </p:spPr>
      </p:pic>
    </p:spTree>
    <p:extLst>
      <p:ext uri="{BB962C8B-B14F-4D97-AF65-F5344CB8AC3E}">
        <p14:creationId xmlns:p14="http://schemas.microsoft.com/office/powerpoint/2010/main" val="4549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FBA0F-C25A-4507-B0A1-44E37E259A18}"/>
              </a:ext>
            </a:extLst>
          </p:cNvPr>
          <p:cNvSpPr/>
          <p:nvPr/>
        </p:nvSpPr>
        <p:spPr>
          <a:xfrm>
            <a:off x="4192347" y="381000"/>
            <a:ext cx="1286122" cy="677108"/>
          </a:xfrm>
          <a:prstGeom prst="rect">
            <a:avLst/>
          </a:prstGeom>
        </p:spPr>
        <p:txBody>
          <a:bodyPr wrap="none">
            <a:spAutoFit/>
          </a:bodyPr>
          <a:lstStyle/>
          <a:p>
            <a:pPr algn="ctr"/>
            <a:r>
              <a:rPr lang="en-US" sz="2000" b="1" cap="all" dirty="0">
                <a:solidFill>
                  <a:srgbClr val="000000"/>
                </a:solidFill>
                <a:latin typeface="Calibri" panose="020F0502020204030204" pitchFamily="34" charset="0"/>
              </a:rPr>
              <a:t>TRACKING</a:t>
            </a:r>
          </a:p>
          <a:p>
            <a:pPr algn="ctr"/>
            <a:endParaRPr lang="en-US" dirty="0"/>
          </a:p>
        </p:txBody>
      </p:sp>
      <p:sp>
        <p:nvSpPr>
          <p:cNvPr id="3" name="TextBox 2">
            <a:extLst>
              <a:ext uri="{FF2B5EF4-FFF2-40B4-BE49-F238E27FC236}">
                <a16:creationId xmlns:a16="http://schemas.microsoft.com/office/drawing/2014/main" id="{4CD268F0-4181-44CB-AC56-880025CFB55E}"/>
              </a:ext>
            </a:extLst>
          </p:cNvPr>
          <p:cNvSpPr txBox="1"/>
          <p:nvPr/>
        </p:nvSpPr>
        <p:spPr>
          <a:xfrm>
            <a:off x="1063508" y="1828800"/>
            <a:ext cx="7543800" cy="2585323"/>
          </a:xfrm>
          <a:prstGeom prst="rect">
            <a:avLst/>
          </a:prstGeom>
          <a:noFill/>
        </p:spPr>
        <p:txBody>
          <a:bodyPr wrap="square" rtlCol="0">
            <a:spAutoFit/>
          </a:bodyPr>
          <a:lstStyle/>
          <a:p>
            <a:r>
              <a:rPr lang="en-US" dirty="0"/>
              <a:t>The DOL (Department of Labor) just issued an announcement that the FFCRA Leaves do not go into effect until </a:t>
            </a:r>
            <a:r>
              <a:rPr lang="en-US" b="1" dirty="0">
                <a:highlight>
                  <a:srgbClr val="FFFF00"/>
                </a:highlight>
              </a:rPr>
              <a:t>APRIL 1</a:t>
            </a:r>
            <a:r>
              <a:rPr lang="en-US" dirty="0"/>
              <a:t>. </a:t>
            </a:r>
          </a:p>
          <a:p>
            <a:endParaRPr lang="en-US" dirty="0"/>
          </a:p>
          <a:p>
            <a:r>
              <a:rPr lang="en-US" dirty="0"/>
              <a:t>As such, any leave tracked now through April1st would still be under your existing leave policy, under the old FMLA qualifications, or it must be unpaid.</a:t>
            </a:r>
          </a:p>
          <a:p>
            <a:endParaRPr lang="en-US" dirty="0"/>
          </a:p>
          <a:p>
            <a:r>
              <a:rPr lang="en-US" dirty="0"/>
              <a:t>Let’s talk about how we are going to track starting APRIL 1!  </a:t>
            </a:r>
          </a:p>
          <a:p>
            <a:endParaRPr lang="en-US" dirty="0"/>
          </a:p>
          <a:p>
            <a:endParaRPr lang="en-US" dirty="0"/>
          </a:p>
        </p:txBody>
      </p:sp>
    </p:spTree>
    <p:extLst>
      <p:ext uri="{BB962C8B-B14F-4D97-AF65-F5344CB8AC3E}">
        <p14:creationId xmlns:p14="http://schemas.microsoft.com/office/powerpoint/2010/main" val="51189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e are here to help">
            <a:extLst>
              <a:ext uri="{FF2B5EF4-FFF2-40B4-BE49-F238E27FC236}">
                <a16:creationId xmlns:a16="http://schemas.microsoft.com/office/drawing/2014/main" id="{21AA0E81-96D8-4EEA-BA5E-5EE0F0464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270123" cy="27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1093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C01C23680B84EB086064C72F772BC" ma:contentTypeVersion="4" ma:contentTypeDescription="Create a new document." ma:contentTypeScope="" ma:versionID="9834115c741a40192326ac4bc7dacc6f">
  <xsd:schema xmlns:xsd="http://www.w3.org/2001/XMLSchema" xmlns:xs="http://www.w3.org/2001/XMLSchema" xmlns:p="http://schemas.microsoft.com/office/2006/metadata/properties" xmlns:ns2="37041bb0-8c5f-4157-9b6d-5ceb1451ba58" targetNamespace="http://schemas.microsoft.com/office/2006/metadata/properties" ma:root="true" ma:fieldsID="ca12ada949cf3dcc24719578d2cee085" ns2:_="">
    <xsd:import namespace="37041bb0-8c5f-4157-9b6d-5ceb1451ba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41bb0-8c5f-4157-9b6d-5ceb1451ba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7022C-296C-4CD2-AFD0-1BD4AEDF7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041bb0-8c5f-4157-9b6d-5ceb1451b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7D1C6-8BCB-48BF-AD96-B94F581EDB89}">
  <ds:schemaRefs>
    <ds:schemaRef ds:uri="http://purl.org/dc/elements/1.1/"/>
    <ds:schemaRef ds:uri="http://schemas.microsoft.com/office/2006/metadata/properties"/>
    <ds:schemaRef ds:uri="37041bb0-8c5f-4157-9b6d-5ceb1451ba5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1AE4203-4D3C-4D14-84A7-03744EBA1D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68756</TotalTime>
  <Words>2059</Words>
  <Application>Microsoft Office PowerPoint</Application>
  <PresentationFormat>On-screen Show (4:3)</PresentationFormat>
  <Paragraphs>172</Paragraphs>
  <Slides>36</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Calibri Light</vt:lpstr>
      <vt:lpstr>Franklin Gothic Book</vt:lpstr>
      <vt:lpstr>Myriad Pro</vt:lpstr>
      <vt:lpstr>Symbol</vt:lpstr>
      <vt:lpstr>Wingdings</vt:lpstr>
      <vt:lpstr>Wingdings 2</vt:lpstr>
      <vt:lpstr>Trek</vt:lpstr>
      <vt:lpstr>Custom Design</vt:lpstr>
      <vt:lpstr>USING iSolved to comply with  the new ffcra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Winter-Franklin</dc:creator>
  <cp:lastModifiedBy>Kara Stivason</cp:lastModifiedBy>
  <cp:revision>987</cp:revision>
  <cp:lastPrinted>2019-05-22T20:02:12Z</cp:lastPrinted>
  <dcterms:created xsi:type="dcterms:W3CDTF">2012-01-24T14:23:47Z</dcterms:created>
  <dcterms:modified xsi:type="dcterms:W3CDTF">2020-03-26T19:07:26Z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0x010100E0CC01C23680B84EB086064C72F772BC</vt:lpwstr>
  </property>
</Properties>
</file>